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56" r:id="rId2"/>
    <p:sldId id="257" r:id="rId3"/>
    <p:sldId id="263" r:id="rId4"/>
    <p:sldId id="264" r:id="rId5"/>
    <p:sldId id="258" r:id="rId6"/>
    <p:sldId id="259" r:id="rId7"/>
    <p:sldId id="260" r:id="rId8"/>
    <p:sldId id="261" r:id="rId9"/>
    <p:sldId id="265" r:id="rId10"/>
    <p:sldId id="262" r:id="rId11"/>
    <p:sldId id="266"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4" d="100"/>
          <a:sy n="64" d="100"/>
        </p:scale>
        <p:origin x="724" y="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3629AFF-AD26-42AA-9096-E8F1462967C8}" type="datetimeFigureOut">
              <a:rPr lang="en-GB" smtClean="0"/>
              <a:t>11/03/2017</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5962B1A-1EAF-432D-ACA4-BEF841928FA4}" type="slidenum">
              <a:rPr lang="en-GB" smtClean="0"/>
              <a:t>‹#›</a:t>
            </a:fld>
            <a:endParaRPr lang="en-GB"/>
          </a:p>
        </p:txBody>
      </p:sp>
    </p:spTree>
    <p:extLst>
      <p:ext uri="{BB962C8B-B14F-4D97-AF65-F5344CB8AC3E}">
        <p14:creationId xmlns:p14="http://schemas.microsoft.com/office/powerpoint/2010/main" val="2153852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0602F8C7-BABA-422C-BDF1-75992E419FA3}" type="datetimeFigureOut">
              <a:rPr lang="en-GB" smtClean="0"/>
              <a:t>11/03/2017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39113BE-BC9C-4392-9E21-082E6F48AE25}" type="slidenum">
              <a:rPr lang="en-GB" smtClean="0"/>
              <a:t>‹#›</a:t>
            </a:fld>
            <a:endParaRPr lang="en-GB"/>
          </a:p>
        </p:txBody>
      </p:sp>
    </p:spTree>
    <p:extLst>
      <p:ext uri="{BB962C8B-B14F-4D97-AF65-F5344CB8AC3E}">
        <p14:creationId xmlns:p14="http://schemas.microsoft.com/office/powerpoint/2010/main" val="34249207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602F8C7-BABA-422C-BDF1-75992E419FA3}" type="datetimeFigureOut">
              <a:rPr lang="en-GB" smtClean="0"/>
              <a:t>11/03/2017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39113BE-BC9C-4392-9E21-082E6F48AE25}" type="slidenum">
              <a:rPr lang="en-GB" smtClean="0"/>
              <a:t>‹#›</a:t>
            </a:fld>
            <a:endParaRPr lang="en-GB"/>
          </a:p>
        </p:txBody>
      </p:sp>
    </p:spTree>
    <p:extLst>
      <p:ext uri="{BB962C8B-B14F-4D97-AF65-F5344CB8AC3E}">
        <p14:creationId xmlns:p14="http://schemas.microsoft.com/office/powerpoint/2010/main" val="41443088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602F8C7-BABA-422C-BDF1-75992E419FA3}" type="datetimeFigureOut">
              <a:rPr lang="en-GB" smtClean="0"/>
              <a:t>11/03/2017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39113BE-BC9C-4392-9E21-082E6F48AE25}" type="slidenum">
              <a:rPr lang="en-GB" smtClean="0"/>
              <a:t>‹#›</a:t>
            </a:fld>
            <a:endParaRPr lang="en-GB"/>
          </a:p>
        </p:txBody>
      </p:sp>
    </p:spTree>
    <p:extLst>
      <p:ext uri="{BB962C8B-B14F-4D97-AF65-F5344CB8AC3E}">
        <p14:creationId xmlns:p14="http://schemas.microsoft.com/office/powerpoint/2010/main" val="35284267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602F8C7-BABA-422C-BDF1-75992E419FA3}" type="datetimeFigureOut">
              <a:rPr lang="en-GB" smtClean="0"/>
              <a:t>11/03/2017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39113BE-BC9C-4392-9E21-082E6F48AE25}" type="slidenum">
              <a:rPr lang="en-GB" smtClean="0"/>
              <a:t>‹#›</a:t>
            </a:fld>
            <a:endParaRPr lang="en-GB"/>
          </a:p>
        </p:txBody>
      </p:sp>
    </p:spTree>
    <p:extLst>
      <p:ext uri="{BB962C8B-B14F-4D97-AF65-F5344CB8AC3E}">
        <p14:creationId xmlns:p14="http://schemas.microsoft.com/office/powerpoint/2010/main" val="28377359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602F8C7-BABA-422C-BDF1-75992E419FA3}" type="datetimeFigureOut">
              <a:rPr lang="en-GB" smtClean="0"/>
              <a:t>11/03/2017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39113BE-BC9C-4392-9E21-082E6F48AE25}" type="slidenum">
              <a:rPr lang="en-GB" smtClean="0"/>
              <a:t>‹#›</a:t>
            </a:fld>
            <a:endParaRPr lang="en-GB"/>
          </a:p>
        </p:txBody>
      </p:sp>
    </p:spTree>
    <p:extLst>
      <p:ext uri="{BB962C8B-B14F-4D97-AF65-F5344CB8AC3E}">
        <p14:creationId xmlns:p14="http://schemas.microsoft.com/office/powerpoint/2010/main" val="36882716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0602F8C7-BABA-422C-BDF1-75992E419FA3}" type="datetimeFigureOut">
              <a:rPr lang="en-GB" smtClean="0"/>
              <a:t>11/03/2017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39113BE-BC9C-4392-9E21-082E6F48AE25}" type="slidenum">
              <a:rPr lang="en-GB" smtClean="0"/>
              <a:t>‹#›</a:t>
            </a:fld>
            <a:endParaRPr lang="en-GB"/>
          </a:p>
        </p:txBody>
      </p:sp>
    </p:spTree>
    <p:extLst>
      <p:ext uri="{BB962C8B-B14F-4D97-AF65-F5344CB8AC3E}">
        <p14:creationId xmlns:p14="http://schemas.microsoft.com/office/powerpoint/2010/main" val="4587004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0602F8C7-BABA-422C-BDF1-75992E419FA3}" type="datetimeFigureOut">
              <a:rPr lang="en-GB" smtClean="0"/>
              <a:t>11/03/2017</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39113BE-BC9C-4392-9E21-082E6F48AE25}" type="slidenum">
              <a:rPr lang="en-GB" smtClean="0"/>
              <a:t>‹#›</a:t>
            </a:fld>
            <a:endParaRPr lang="en-GB"/>
          </a:p>
        </p:txBody>
      </p:sp>
    </p:spTree>
    <p:extLst>
      <p:ext uri="{BB962C8B-B14F-4D97-AF65-F5344CB8AC3E}">
        <p14:creationId xmlns:p14="http://schemas.microsoft.com/office/powerpoint/2010/main" val="23075825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0602F8C7-BABA-422C-BDF1-75992E419FA3}" type="datetimeFigureOut">
              <a:rPr lang="en-GB" smtClean="0"/>
              <a:t>11/03/2017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39113BE-BC9C-4392-9E21-082E6F48AE25}" type="slidenum">
              <a:rPr lang="en-GB" smtClean="0"/>
              <a:t>‹#›</a:t>
            </a:fld>
            <a:endParaRPr lang="en-GB"/>
          </a:p>
        </p:txBody>
      </p:sp>
    </p:spTree>
    <p:extLst>
      <p:ext uri="{BB962C8B-B14F-4D97-AF65-F5344CB8AC3E}">
        <p14:creationId xmlns:p14="http://schemas.microsoft.com/office/powerpoint/2010/main" val="660645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02F8C7-BABA-422C-BDF1-75992E419FA3}" type="datetimeFigureOut">
              <a:rPr lang="en-GB" smtClean="0"/>
              <a:t>11/03/2017</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39113BE-BC9C-4392-9E21-082E6F48AE25}" type="slidenum">
              <a:rPr lang="en-GB" smtClean="0"/>
              <a:t>‹#›</a:t>
            </a:fld>
            <a:endParaRPr lang="en-GB"/>
          </a:p>
        </p:txBody>
      </p:sp>
    </p:spTree>
    <p:extLst>
      <p:ext uri="{BB962C8B-B14F-4D97-AF65-F5344CB8AC3E}">
        <p14:creationId xmlns:p14="http://schemas.microsoft.com/office/powerpoint/2010/main" val="15351352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602F8C7-BABA-422C-BDF1-75992E419FA3}" type="datetimeFigureOut">
              <a:rPr lang="en-GB" smtClean="0"/>
              <a:t>11/03/2017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39113BE-BC9C-4392-9E21-082E6F48AE25}" type="slidenum">
              <a:rPr lang="en-GB" smtClean="0"/>
              <a:t>‹#›</a:t>
            </a:fld>
            <a:endParaRPr lang="en-GB"/>
          </a:p>
        </p:txBody>
      </p:sp>
    </p:spTree>
    <p:extLst>
      <p:ext uri="{BB962C8B-B14F-4D97-AF65-F5344CB8AC3E}">
        <p14:creationId xmlns:p14="http://schemas.microsoft.com/office/powerpoint/2010/main" val="7735073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602F8C7-BABA-422C-BDF1-75992E419FA3}" type="datetimeFigureOut">
              <a:rPr lang="en-GB" smtClean="0"/>
              <a:t>11/03/2017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39113BE-BC9C-4392-9E21-082E6F48AE25}" type="slidenum">
              <a:rPr lang="en-GB" smtClean="0"/>
              <a:t>‹#›</a:t>
            </a:fld>
            <a:endParaRPr lang="en-GB"/>
          </a:p>
        </p:txBody>
      </p:sp>
    </p:spTree>
    <p:extLst>
      <p:ext uri="{BB962C8B-B14F-4D97-AF65-F5344CB8AC3E}">
        <p14:creationId xmlns:p14="http://schemas.microsoft.com/office/powerpoint/2010/main" val="29163505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02F8C7-BABA-422C-BDF1-75992E419FA3}" type="datetimeFigureOut">
              <a:rPr lang="en-GB" smtClean="0"/>
              <a:t>11/03/2017</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39113BE-BC9C-4392-9E21-082E6F48AE25}" type="slidenum">
              <a:rPr lang="en-GB" smtClean="0"/>
              <a:t>‹#›</a:t>
            </a:fld>
            <a:endParaRPr lang="en-GB"/>
          </a:p>
        </p:txBody>
      </p:sp>
    </p:spTree>
    <p:extLst>
      <p:ext uri="{BB962C8B-B14F-4D97-AF65-F5344CB8AC3E}">
        <p14:creationId xmlns:p14="http://schemas.microsoft.com/office/powerpoint/2010/main" val="27510358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4.jpg"/></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TextBox 3"/>
          <p:cNvSpPr txBox="1"/>
          <p:nvPr/>
        </p:nvSpPr>
        <p:spPr>
          <a:xfrm>
            <a:off x="2133600" y="3484880"/>
            <a:ext cx="7985760" cy="1200329"/>
          </a:xfrm>
          <a:prstGeom prst="rect">
            <a:avLst/>
          </a:prstGeom>
          <a:noFill/>
        </p:spPr>
        <p:txBody>
          <a:bodyPr wrap="square" rtlCol="0">
            <a:spAutoFit/>
          </a:bodyPr>
          <a:lstStyle/>
          <a:p>
            <a:pPr algn="ctr"/>
            <a:r>
              <a:rPr lang="en-US" sz="7200" dirty="0" err="1"/>
              <a:t>Piedo</a:t>
            </a:r>
            <a:r>
              <a:rPr lang="lv-LV" sz="7200" dirty="0" err="1"/>
              <a:t>šana</a:t>
            </a:r>
            <a:endParaRPr lang="en-GB" sz="7200" dirty="0"/>
          </a:p>
        </p:txBody>
      </p:sp>
    </p:spTree>
    <p:extLst>
      <p:ext uri="{BB962C8B-B14F-4D97-AF65-F5344CB8AC3E}">
        <p14:creationId xmlns:p14="http://schemas.microsoft.com/office/powerpoint/2010/main" val="12257919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extBox 1"/>
          <p:cNvSpPr txBox="1"/>
          <p:nvPr/>
        </p:nvSpPr>
        <p:spPr>
          <a:xfrm>
            <a:off x="436529" y="850286"/>
            <a:ext cx="11206480" cy="4801314"/>
          </a:xfrm>
          <a:prstGeom prst="rect">
            <a:avLst/>
          </a:prstGeom>
          <a:noFill/>
        </p:spPr>
        <p:txBody>
          <a:bodyPr wrap="square" rtlCol="0">
            <a:spAutoFit/>
          </a:bodyPr>
          <a:lstStyle/>
          <a:p>
            <a:r>
              <a:rPr lang="lv-LV" sz="3600" dirty="0"/>
              <a:t>Ja gribi sagaidīt piedošanu no citiem, tai skaitā Dieva, iemācies piedot citiem. </a:t>
            </a:r>
          </a:p>
          <a:p>
            <a:endParaRPr lang="lv-LV" sz="3600" dirty="0"/>
          </a:p>
          <a:p>
            <a:endParaRPr lang="lv-LV" sz="3600" dirty="0"/>
          </a:p>
          <a:p>
            <a:r>
              <a:rPr lang="lv-LV" sz="3600" dirty="0"/>
              <a:t>Nekad neuzskaiti reizes, cik esi piedevis. </a:t>
            </a:r>
          </a:p>
          <a:p>
            <a:endParaRPr lang="lv-LV" sz="3600" dirty="0"/>
          </a:p>
          <a:p>
            <a:endParaRPr lang="lv-LV" sz="3600" dirty="0"/>
          </a:p>
          <a:p>
            <a:r>
              <a:rPr lang="lv-LV" sz="3600" dirty="0"/>
              <a:t>Lai saņemtu piedošanu un jāpiedod vienmēr citiem.</a:t>
            </a:r>
            <a:br>
              <a:rPr lang="lv-LV" dirty="0"/>
            </a:br>
            <a:endParaRPr lang="en-GB" dirty="0"/>
          </a:p>
        </p:txBody>
      </p:sp>
    </p:spTree>
    <p:extLst>
      <p:ext uri="{BB962C8B-B14F-4D97-AF65-F5344CB8AC3E}">
        <p14:creationId xmlns:p14="http://schemas.microsoft.com/office/powerpoint/2010/main" val="16904024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2000"/>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6047303" y="2429682"/>
            <a:ext cx="6008063" cy="2431435"/>
          </a:xfrm>
          <a:prstGeom prst="rect">
            <a:avLst/>
          </a:prstGeom>
        </p:spPr>
        <p:txBody>
          <a:bodyPr wrap="square">
            <a:spAutoFit/>
          </a:bodyPr>
          <a:lstStyle/>
          <a:p>
            <a:r>
              <a:rPr lang="lv-LV" sz="4400" dirty="0"/>
              <a:t>Lūgšana:</a:t>
            </a:r>
          </a:p>
          <a:p>
            <a:endParaRPr lang="lv-LV" dirty="0"/>
          </a:p>
          <a:p>
            <a:r>
              <a:rPr lang="lv-LV" dirty="0"/>
              <a:t>Mīļais Kungs, </a:t>
            </a:r>
          </a:p>
          <a:p>
            <a:r>
              <a:rPr lang="lv-LV" dirty="0"/>
              <a:t>Ļauj man saņemt piedošanu no Tevis un citiem, kā arī dot savu </a:t>
            </a:r>
            <a:r>
              <a:rPr lang="lv-LV"/>
              <a:t>piedošanu apkārtējiem.</a:t>
            </a:r>
            <a:br>
              <a:rPr lang="lv-LV" dirty="0"/>
            </a:br>
            <a:br>
              <a:rPr lang="lv-LV" dirty="0"/>
            </a:br>
            <a:r>
              <a:rPr lang="lv-LV" dirty="0"/>
              <a:t>Āmen.</a:t>
            </a:r>
            <a:endParaRPr lang="en-GB" dirty="0"/>
          </a:p>
        </p:txBody>
      </p:sp>
    </p:spTree>
    <p:extLst>
      <p:ext uri="{BB962C8B-B14F-4D97-AF65-F5344CB8AC3E}">
        <p14:creationId xmlns:p14="http://schemas.microsoft.com/office/powerpoint/2010/main" val="4299762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TextBox 2"/>
          <p:cNvSpPr txBox="1"/>
          <p:nvPr/>
        </p:nvSpPr>
        <p:spPr>
          <a:xfrm>
            <a:off x="853440" y="508000"/>
            <a:ext cx="10830560" cy="5940088"/>
          </a:xfrm>
          <a:prstGeom prst="rect">
            <a:avLst/>
          </a:prstGeom>
          <a:noFill/>
        </p:spPr>
        <p:txBody>
          <a:bodyPr wrap="square" rtlCol="0">
            <a:spAutoFit/>
          </a:bodyPr>
          <a:lstStyle/>
          <a:p>
            <a:r>
              <a:rPr lang="lv-LV" sz="2800" dirty="0"/>
              <a:t>Koks, kura augli Ādams un Ieva norāva, bija labā un ļaunā atzīšanas auglis.</a:t>
            </a:r>
          </a:p>
          <a:p>
            <a:endParaRPr lang="lv-LV" sz="2800" dirty="0"/>
          </a:p>
          <a:p>
            <a:endParaRPr lang="lv-LV" sz="2800" dirty="0"/>
          </a:p>
          <a:p>
            <a:r>
              <a:rPr lang="lv-LV" sz="2800" dirty="0"/>
              <a:t>Kad Ieva noplūca šo aizliegto augli, tas nebija gatavs.</a:t>
            </a:r>
          </a:p>
          <a:p>
            <a:endParaRPr lang="lv-LV" sz="2800" dirty="0"/>
          </a:p>
          <a:p>
            <a:br>
              <a:rPr lang="lv-LV" sz="2800" dirty="0"/>
            </a:br>
            <a:r>
              <a:rPr lang="lv-LV" sz="2800" dirty="0"/>
              <a:t>Ādams un Ieva tika izdzīti no Ēdenes dārza ne tikai augļa noplūkšanas dēļ, bet arī tādēļ, ka </a:t>
            </a:r>
            <a:r>
              <a:rPr lang="lv-LV" sz="3600" dirty="0"/>
              <a:t>klusēja par šo rīcību</a:t>
            </a:r>
            <a:r>
              <a:rPr lang="lv-LV" sz="2800" dirty="0"/>
              <a:t>.</a:t>
            </a:r>
          </a:p>
          <a:p>
            <a:endParaRPr lang="lv-LV" sz="2800" dirty="0"/>
          </a:p>
          <a:p>
            <a:endParaRPr lang="lv-LV" sz="2800" dirty="0"/>
          </a:p>
          <a:p>
            <a:r>
              <a:rPr lang="lv-LV" sz="3600" dirty="0"/>
              <a:t>Ādams pat meloja Dievam</a:t>
            </a:r>
            <a:r>
              <a:rPr lang="lv-LV" sz="2800" dirty="0"/>
              <a:t>, ka pats nav īsti vainīgs, ka to izdarīja Ieva un viņam lika šo augli pagaršot.</a:t>
            </a:r>
            <a:br>
              <a:rPr lang="lv-LV" sz="2800" dirty="0"/>
            </a:br>
            <a:endParaRPr lang="lv-LV" sz="2800" dirty="0"/>
          </a:p>
        </p:txBody>
      </p:sp>
    </p:spTree>
    <p:extLst>
      <p:ext uri="{BB962C8B-B14F-4D97-AF65-F5344CB8AC3E}">
        <p14:creationId xmlns:p14="http://schemas.microsoft.com/office/powerpoint/2010/main" val="6063191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extBox 1"/>
          <p:cNvSpPr txBox="1"/>
          <p:nvPr/>
        </p:nvSpPr>
        <p:spPr>
          <a:xfrm>
            <a:off x="593034" y="665921"/>
            <a:ext cx="10515600" cy="5324535"/>
          </a:xfrm>
          <a:prstGeom prst="rect">
            <a:avLst/>
          </a:prstGeom>
          <a:noFill/>
        </p:spPr>
        <p:txBody>
          <a:bodyPr wrap="square" rtlCol="0">
            <a:spAutoFit/>
          </a:bodyPr>
          <a:lstStyle/>
          <a:p>
            <a:r>
              <a:rPr lang="lv-LV" sz="2800" dirty="0"/>
              <a:t>Pat vēl vairāk</a:t>
            </a:r>
            <a:r>
              <a:rPr lang="lv-LV" sz="3600" dirty="0"/>
              <a:t>, kad Ieva plūca augli, Ādams bija turpat līdzās un neko nedarīja</a:t>
            </a:r>
            <a:r>
              <a:rPr lang="lv-LV" sz="2800" dirty="0"/>
              <a:t>, nemēģināja apstādināt Ievu.</a:t>
            </a:r>
          </a:p>
          <a:p>
            <a:endParaRPr lang="lv-LV" sz="2800" dirty="0"/>
          </a:p>
          <a:p>
            <a:r>
              <a:rPr lang="lv-LV" sz="2800" dirty="0"/>
              <a:t>Bet </a:t>
            </a:r>
            <a:r>
              <a:rPr lang="lv-LV" sz="3600" dirty="0"/>
              <a:t>Dievs ir piedevis</a:t>
            </a:r>
            <a:r>
              <a:rPr lang="lv-LV" sz="2800" dirty="0"/>
              <a:t> cilvēcei.</a:t>
            </a:r>
          </a:p>
          <a:p>
            <a:endParaRPr lang="lv-LV" sz="2800" dirty="0"/>
          </a:p>
          <a:p>
            <a:r>
              <a:rPr lang="lv-LV" sz="3600" dirty="0"/>
              <a:t>Dievs ir izveidojis citu ceļu</a:t>
            </a:r>
            <a:r>
              <a:rPr lang="lv-LV" sz="2800" dirty="0"/>
              <a:t>, kā cilvēks var izveidot kontaktu ar Dievu.</a:t>
            </a:r>
          </a:p>
          <a:p>
            <a:endParaRPr lang="lv-LV" sz="2800" dirty="0"/>
          </a:p>
          <a:p>
            <a:r>
              <a:rPr lang="lv-LV" sz="2800" dirty="0"/>
              <a:t>Ēdenes dārzā tas bija pavisam vienkārši, jo Dievs bija turpat līdzās, ar viņu bija tikai jārunā.</a:t>
            </a:r>
          </a:p>
          <a:p>
            <a:endParaRPr lang="lv-LV" sz="2800" dirty="0"/>
          </a:p>
        </p:txBody>
      </p:sp>
    </p:spTree>
    <p:extLst>
      <p:ext uri="{BB962C8B-B14F-4D97-AF65-F5344CB8AC3E}">
        <p14:creationId xmlns:p14="http://schemas.microsoft.com/office/powerpoint/2010/main" val="20480877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extBox 1"/>
          <p:cNvSpPr txBox="1"/>
          <p:nvPr/>
        </p:nvSpPr>
        <p:spPr>
          <a:xfrm>
            <a:off x="944880" y="304800"/>
            <a:ext cx="9702800" cy="6370975"/>
          </a:xfrm>
          <a:prstGeom prst="rect">
            <a:avLst/>
          </a:prstGeom>
          <a:noFill/>
        </p:spPr>
        <p:txBody>
          <a:bodyPr wrap="square" rtlCol="0">
            <a:spAutoFit/>
          </a:bodyPr>
          <a:lstStyle/>
          <a:p>
            <a:r>
              <a:rPr lang="lv-LV" sz="2800" dirty="0"/>
              <a:t>Tagad…</a:t>
            </a:r>
          </a:p>
          <a:p>
            <a:endParaRPr lang="lv-LV" sz="2800" dirty="0"/>
          </a:p>
          <a:p>
            <a:r>
              <a:rPr lang="lv-LV" sz="2800" dirty="0"/>
              <a:t>Tik ļoti Dievs mīlēja pasauli (ko pats bija radījis), ka deva savu </a:t>
            </a:r>
            <a:r>
              <a:rPr lang="lv-LV" sz="2800" dirty="0" err="1"/>
              <a:t>vienpiedzimušo</a:t>
            </a:r>
            <a:r>
              <a:rPr lang="lv-LV" sz="2800" dirty="0"/>
              <a:t> dēlu Jēzu Kristu mūsu Kungu, </a:t>
            </a:r>
          </a:p>
          <a:p>
            <a:endParaRPr lang="lv-LV" sz="2800" dirty="0"/>
          </a:p>
          <a:p>
            <a:r>
              <a:rPr lang="lv-LV" sz="2800" dirty="0"/>
              <a:t>lai ikviens, kas viņam tic, nepazustu, bet iemantotu mūžīgo dzīvošanu.</a:t>
            </a:r>
          </a:p>
          <a:p>
            <a:endParaRPr lang="lv-LV" sz="2800" dirty="0"/>
          </a:p>
          <a:p>
            <a:endParaRPr lang="lv-LV" sz="2800" dirty="0"/>
          </a:p>
          <a:p>
            <a:r>
              <a:rPr lang="lv-LV" sz="2800" dirty="0"/>
              <a:t>Mums ir </a:t>
            </a:r>
            <a:r>
              <a:rPr lang="lv-LV" sz="3600" dirty="0"/>
              <a:t>dots ceļš Jēzus Kristus personā</a:t>
            </a:r>
            <a:r>
              <a:rPr lang="lv-LV" sz="2800" dirty="0"/>
              <a:t>, kuram mums ir jātic.</a:t>
            </a:r>
          </a:p>
          <a:p>
            <a:endParaRPr lang="lv-LV" sz="2800" dirty="0"/>
          </a:p>
          <a:p>
            <a:br>
              <a:rPr lang="lv-LV" sz="2800" dirty="0"/>
            </a:br>
            <a:r>
              <a:rPr lang="lv-LV" sz="3600" dirty="0"/>
              <a:t>Jēzus Kristus ir vienīgais ceļš</a:t>
            </a:r>
            <a:r>
              <a:rPr lang="lv-LV" sz="2800" dirty="0"/>
              <a:t>, kā tikt pie Dieva.</a:t>
            </a:r>
            <a:endParaRPr lang="en-GB" sz="2800" dirty="0"/>
          </a:p>
        </p:txBody>
      </p:sp>
    </p:spTree>
    <p:extLst>
      <p:ext uri="{BB962C8B-B14F-4D97-AF65-F5344CB8AC3E}">
        <p14:creationId xmlns:p14="http://schemas.microsoft.com/office/powerpoint/2010/main" val="18780918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extBox 1"/>
          <p:cNvSpPr txBox="1">
            <a:spLocks/>
          </p:cNvSpPr>
          <p:nvPr/>
        </p:nvSpPr>
        <p:spPr>
          <a:xfrm>
            <a:off x="5811575" y="473300"/>
            <a:ext cx="6211956" cy="2308324"/>
          </a:xfrm>
          <a:prstGeom prst="rect">
            <a:avLst/>
          </a:prstGeom>
          <a:noFill/>
          <a:effectLst>
            <a:outerShdw blurRad="50800" dist="38100" algn="l" rotWithShape="0">
              <a:prstClr val="black">
                <a:alpha val="40000"/>
              </a:prstClr>
            </a:outerShdw>
          </a:effectLst>
          <a:scene3d>
            <a:camera prst="isometricOffAxis2Left"/>
            <a:lightRig rig="threePt" dir="t"/>
          </a:scene3d>
          <a:sp3d>
            <a:bevelT prst="slope"/>
          </a:sp3d>
        </p:spPr>
        <p:txBody>
          <a:bodyPr wrap="square" lIns="274320" rtlCol="0">
            <a:spAutoFit/>
            <a:sp3d extrusionH="57150">
              <a:bevelT h="25400" prst="softRound"/>
            </a:sp3d>
          </a:bodyPr>
          <a:lstStyle/>
          <a:p>
            <a:r>
              <a:rPr lang="lv-LV" sz="3600" dirty="0">
                <a:effectLst>
                  <a:glow rad="228600">
                    <a:schemeClr val="accent3">
                      <a:satMod val="175000"/>
                      <a:alpha val="40000"/>
                    </a:schemeClr>
                  </a:glow>
                  <a:outerShdw blurRad="50800" dist="38100" algn="l" rotWithShape="0">
                    <a:prstClr val="black">
                      <a:alpha val="40000"/>
                    </a:prstClr>
                  </a:outerShdw>
                </a:effectLst>
              </a:rPr>
              <a:t>Izgriez no lapas figūras, kuras norādītas blakus! Vari katru figūru nokrāsot citā krāsā vai izgriezt no citas krāsas papīra!</a:t>
            </a:r>
            <a:endParaRPr lang="en-GB" sz="3600" dirty="0">
              <a:effectLst>
                <a:glow rad="228600">
                  <a:schemeClr val="accent3">
                    <a:satMod val="175000"/>
                    <a:alpha val="40000"/>
                  </a:schemeClr>
                </a:glow>
                <a:outerShdw blurRad="50800" dist="38100" algn="l" rotWithShape="0">
                  <a:prstClr val="black">
                    <a:alpha val="40000"/>
                  </a:prstClr>
                </a:outerShdw>
              </a:effectLst>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25444" y="2734182"/>
            <a:ext cx="1933099" cy="1952625"/>
          </a:xfrm>
          <a:prstGeom prst="rect">
            <a:avLst/>
          </a:prstGeom>
          <a:solidFill>
            <a:schemeClr val="bg1"/>
          </a:solidFill>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82294" y="2734182"/>
            <a:ext cx="2343150" cy="1952625"/>
          </a:xfrm>
          <a:prstGeom prst="rect">
            <a:avLst/>
          </a:prstGeom>
        </p:spPr>
      </p:pic>
      <p:sp>
        <p:nvSpPr>
          <p:cNvPr id="7" name="TextBox 6"/>
          <p:cNvSpPr txBox="1"/>
          <p:nvPr/>
        </p:nvSpPr>
        <p:spPr>
          <a:xfrm>
            <a:off x="1582294" y="4686807"/>
            <a:ext cx="4276249" cy="1510793"/>
          </a:xfrm>
          <a:prstGeom prst="rect">
            <a:avLst/>
          </a:prstGeom>
          <a:solidFill>
            <a:schemeClr val="bg1"/>
          </a:solidFill>
        </p:spPr>
        <p:txBody>
          <a:bodyPr wrap="square" rtlCol="0">
            <a:spAutoFit/>
          </a:bodyPr>
          <a:lstStyle/>
          <a:p>
            <a:endParaRPr lang="en-GB" dirty="0"/>
          </a:p>
        </p:txBody>
      </p:sp>
      <p:sp>
        <p:nvSpPr>
          <p:cNvPr id="8" name="Oval 7"/>
          <p:cNvSpPr/>
          <p:nvPr/>
        </p:nvSpPr>
        <p:spPr>
          <a:xfrm>
            <a:off x="2276349" y="4915407"/>
            <a:ext cx="731520" cy="690880"/>
          </a:xfrm>
          <a:prstGeom prst="ellipse">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p:cNvSpPr/>
          <p:nvPr/>
        </p:nvSpPr>
        <p:spPr>
          <a:xfrm>
            <a:off x="3556000" y="5212080"/>
            <a:ext cx="2198244" cy="910843"/>
          </a:xfrm>
          <a:prstGeom prst="rect">
            <a:avLst/>
          </a:prstGeom>
          <a:ln w="76200"/>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10" name="Rectangle 9"/>
          <p:cNvSpPr/>
          <p:nvPr/>
        </p:nvSpPr>
        <p:spPr>
          <a:xfrm>
            <a:off x="2083309" y="5575807"/>
            <a:ext cx="1117600" cy="40335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p:nvSpPr>
        <p:spPr>
          <a:xfrm>
            <a:off x="4588510" y="4453127"/>
            <a:ext cx="467360" cy="383033"/>
          </a:xfrm>
          <a:prstGeom prst="rect">
            <a:avLst/>
          </a:prstGeom>
          <a:ln>
            <a:solidFill>
              <a:schemeClr val="tx1">
                <a:lumMod val="65000"/>
                <a:lumOff val="3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12" name="Rectangle 11"/>
          <p:cNvSpPr/>
          <p:nvPr/>
        </p:nvSpPr>
        <p:spPr>
          <a:xfrm>
            <a:off x="2323339" y="4313934"/>
            <a:ext cx="467360" cy="383033"/>
          </a:xfrm>
          <a:prstGeom prst="rect">
            <a:avLst/>
          </a:prstGeom>
          <a:ln>
            <a:solidFill>
              <a:schemeClr val="tx1">
                <a:lumMod val="65000"/>
                <a:lumOff val="3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Tree>
    <p:extLst>
      <p:ext uri="{BB962C8B-B14F-4D97-AF65-F5344CB8AC3E}">
        <p14:creationId xmlns:p14="http://schemas.microsoft.com/office/powerpoint/2010/main" val="16376072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TextBox 5"/>
          <p:cNvSpPr txBox="1">
            <a:spLocks/>
          </p:cNvSpPr>
          <p:nvPr/>
        </p:nvSpPr>
        <p:spPr>
          <a:xfrm>
            <a:off x="5811575" y="473300"/>
            <a:ext cx="6211956" cy="1200329"/>
          </a:xfrm>
          <a:prstGeom prst="rect">
            <a:avLst/>
          </a:prstGeom>
          <a:noFill/>
          <a:effectLst>
            <a:outerShdw blurRad="50800" dist="38100" algn="l" rotWithShape="0">
              <a:prstClr val="black">
                <a:alpha val="40000"/>
              </a:prstClr>
            </a:outerShdw>
          </a:effectLst>
          <a:scene3d>
            <a:camera prst="isometricOffAxis2Left"/>
            <a:lightRig rig="threePt" dir="t"/>
          </a:scene3d>
          <a:sp3d>
            <a:bevelT prst="slope"/>
          </a:sp3d>
        </p:spPr>
        <p:txBody>
          <a:bodyPr wrap="square" lIns="274320" rtlCol="0">
            <a:spAutoFit/>
            <a:sp3d extrusionH="57150">
              <a:bevelT h="25400" prst="softRound"/>
            </a:sp3d>
          </a:bodyPr>
          <a:lstStyle/>
          <a:p>
            <a:r>
              <a:rPr lang="en-US" sz="3600" dirty="0">
                <a:effectLst>
                  <a:glow rad="228600">
                    <a:schemeClr val="accent3">
                      <a:satMod val="175000"/>
                      <a:alpha val="40000"/>
                    </a:schemeClr>
                  </a:glow>
                  <a:outerShdw blurRad="50800" dist="38100" algn="l" rotWithShape="0">
                    <a:prstClr val="black">
                      <a:alpha val="40000"/>
                    </a:prstClr>
                  </a:outerShdw>
                </a:effectLst>
              </a:rPr>
              <a:t>Sal</a:t>
            </a:r>
            <a:r>
              <a:rPr lang="lv-LV" sz="3600" dirty="0" err="1">
                <a:effectLst>
                  <a:glow rad="228600">
                    <a:schemeClr val="accent3">
                      <a:satMod val="175000"/>
                      <a:alpha val="40000"/>
                    </a:schemeClr>
                  </a:glow>
                  <a:outerShdw blurRad="50800" dist="38100" algn="l" rotWithShape="0">
                    <a:prstClr val="black">
                      <a:alpha val="40000"/>
                    </a:prstClr>
                  </a:outerShdw>
                </a:effectLst>
              </a:rPr>
              <a:t>īmē</a:t>
            </a:r>
            <a:r>
              <a:rPr lang="lv-LV" sz="3600" dirty="0">
                <a:effectLst>
                  <a:glow rad="228600">
                    <a:schemeClr val="accent3">
                      <a:satMod val="175000"/>
                      <a:alpha val="40000"/>
                    </a:schemeClr>
                  </a:glow>
                  <a:outerShdw blurRad="50800" dist="38100" algn="l" rotWithShape="0">
                    <a:prstClr val="black">
                      <a:alpha val="40000"/>
                    </a:prstClr>
                  </a:outerShdw>
                </a:effectLst>
              </a:rPr>
              <a:t> vajadzīgās daļas, kā attēlots fotogrāfijā!</a:t>
            </a:r>
            <a:endParaRPr lang="en-GB" sz="3600" dirty="0">
              <a:effectLst>
                <a:glow rad="228600">
                  <a:schemeClr val="accent3">
                    <a:satMod val="175000"/>
                    <a:alpha val="40000"/>
                  </a:schemeClr>
                </a:glow>
                <a:outerShdw blurRad="50800" dist="38100" algn="l" rotWithShape="0">
                  <a:prstClr val="black">
                    <a:alpha val="40000"/>
                  </a:prstClr>
                </a:outerShdw>
              </a:effectLst>
            </a:endParaRPr>
          </a:p>
        </p:txBody>
      </p:sp>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l="21866" r="18677"/>
          <a:stretch/>
        </p:blipFill>
        <p:spPr>
          <a:xfrm rot="5400000">
            <a:off x="2829558" y="1310643"/>
            <a:ext cx="3058163" cy="6858000"/>
          </a:xfrm>
          <a:prstGeom prst="rect">
            <a:avLst/>
          </a:prstGeom>
        </p:spPr>
      </p:pic>
    </p:spTree>
    <p:extLst>
      <p:ext uri="{BB962C8B-B14F-4D97-AF65-F5344CB8AC3E}">
        <p14:creationId xmlns:p14="http://schemas.microsoft.com/office/powerpoint/2010/main" val="34223371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extBox 1"/>
          <p:cNvSpPr txBox="1">
            <a:spLocks/>
          </p:cNvSpPr>
          <p:nvPr/>
        </p:nvSpPr>
        <p:spPr>
          <a:xfrm>
            <a:off x="5980044" y="818740"/>
            <a:ext cx="6211956" cy="3970318"/>
          </a:xfrm>
          <a:prstGeom prst="rect">
            <a:avLst/>
          </a:prstGeom>
          <a:noFill/>
          <a:effectLst>
            <a:outerShdw blurRad="50800" dist="38100" algn="l" rotWithShape="0">
              <a:prstClr val="black">
                <a:alpha val="40000"/>
              </a:prstClr>
            </a:outerShdw>
          </a:effectLst>
          <a:scene3d>
            <a:camera prst="isometricOffAxis2Left"/>
            <a:lightRig rig="threePt" dir="t"/>
          </a:scene3d>
          <a:sp3d>
            <a:bevelT prst="slope"/>
          </a:sp3d>
        </p:spPr>
        <p:txBody>
          <a:bodyPr wrap="square" lIns="274320" rtlCol="0">
            <a:spAutoFit/>
            <a:sp3d extrusionH="57150">
              <a:bevelT h="25400" prst="softRound"/>
            </a:sp3d>
          </a:bodyPr>
          <a:lstStyle/>
          <a:p>
            <a:r>
              <a:rPr lang="lv-LV" sz="3600" dirty="0">
                <a:effectLst>
                  <a:glow rad="228600">
                    <a:schemeClr val="accent3">
                      <a:satMod val="175000"/>
                      <a:alpha val="40000"/>
                    </a:schemeClr>
                  </a:glow>
                  <a:outerShdw blurRad="50800" dist="38100" algn="l" rotWithShape="0">
                    <a:prstClr val="black">
                      <a:alpha val="40000"/>
                    </a:prstClr>
                  </a:outerShdw>
                </a:effectLst>
              </a:rPr>
              <a:t>Tas ir apskāviens, ar kura palīdzību mēs varam piekļaut cilvēkus cieši sev klāt un piedot viņiem.</a:t>
            </a:r>
          </a:p>
          <a:p>
            <a:r>
              <a:rPr lang="lv-LV" sz="3600" dirty="0">
                <a:effectLst>
                  <a:glow rad="228600">
                    <a:schemeClr val="accent3">
                      <a:satMod val="175000"/>
                      <a:alpha val="40000"/>
                    </a:schemeClr>
                  </a:glow>
                  <a:outerShdw blurRad="50800" dist="38100" algn="l" rotWithShape="0">
                    <a:prstClr val="black">
                      <a:alpha val="40000"/>
                    </a:prstClr>
                  </a:outerShdw>
                </a:effectLst>
              </a:rPr>
              <a:t>Apskāviena iekšpusē vari kaut ko iezīmēt vai ierakstīt, ja vēlies.</a:t>
            </a:r>
            <a:endParaRPr lang="en-GB" sz="3600" dirty="0">
              <a:effectLst>
                <a:glow rad="228600">
                  <a:schemeClr val="accent3">
                    <a:satMod val="175000"/>
                    <a:alpha val="40000"/>
                  </a:schemeClr>
                </a:glow>
                <a:outerShdw blurRad="50800" dist="38100" algn="l" rotWithShape="0">
                  <a:prstClr val="black">
                    <a:alpha val="40000"/>
                  </a:prstClr>
                </a:outerShdw>
              </a:effectLst>
            </a:endParaRPr>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18261" r="11569"/>
          <a:stretch/>
        </p:blipFill>
        <p:spPr>
          <a:xfrm>
            <a:off x="437984" y="1284798"/>
            <a:ext cx="4919207" cy="5257800"/>
          </a:xfrm>
          <a:prstGeom prst="rect">
            <a:avLst/>
          </a:prstGeom>
        </p:spPr>
      </p:pic>
    </p:spTree>
    <p:extLst>
      <p:ext uri="{BB962C8B-B14F-4D97-AF65-F5344CB8AC3E}">
        <p14:creationId xmlns:p14="http://schemas.microsoft.com/office/powerpoint/2010/main" val="9273778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2" name="TextBox 1"/>
          <p:cNvSpPr txBox="1"/>
          <p:nvPr/>
        </p:nvSpPr>
        <p:spPr>
          <a:xfrm>
            <a:off x="1666019" y="384235"/>
            <a:ext cx="8950960" cy="6370975"/>
          </a:xfrm>
          <a:prstGeom prst="rect">
            <a:avLst/>
          </a:prstGeom>
          <a:noFill/>
        </p:spPr>
        <p:txBody>
          <a:bodyPr wrap="square" rtlCol="0">
            <a:spAutoFit/>
          </a:bodyPr>
          <a:lstStyle/>
          <a:p>
            <a:r>
              <a:rPr lang="lv-LV" sz="2550" b="1" dirty="0"/>
              <a:t>Reiz Pēteris piegāja pie Jēzus un jautāja: ‘’Kungs, cikkārt man būs piedot savam brālim, kas pret mani grēko? Vai ir diezgan septiņas reizes?’’ Jēzus viņam atbildēja: ’’Es tev nesaku septiņas reizes, bet septiņdesmit  reiz septiņas. Tāpēc debesu valstība ir līdzīga ķēniņam , kas ar saviem kalpiem gribēja norēķināties. Un, kad viņš iesāka norēķinu, viņam pieveda parādnieku, kas ķēniņam bija parādā desmit tūkstoš talantu(sudraba mērvienību) Bet , kad tas nespēja samaksāt, kungs pavēlēja to pārdot ar sievu un bērniem, un visu, kas tam bija, un samaksāt. Tad kalps krita pie zemes un viņš gauži lūdza: ‘’Kungs, pacieties, es tev visu nomaksāšu!’’ Kungam kļuva kalpa žēl, viņš to palaida vaļā un parādu tam arī atlaida. Bet šis pats kalps, sastapis vienu no saviem darba biedriem, kas tam bija simt denāriju parādā, satvēra viņu, žņaudza un sacīja: ’’Maksā, ko esi parādā!’’ Darba biedrs krita tam pie kājām, lūdzās un sacīja: ‘’’Pacieties, es tev visu samaksāšu!’’ </a:t>
            </a:r>
            <a:endParaRPr lang="en-GB" sz="2550" b="1" dirty="0"/>
          </a:p>
        </p:txBody>
      </p:sp>
    </p:spTree>
    <p:extLst>
      <p:ext uri="{BB962C8B-B14F-4D97-AF65-F5344CB8AC3E}">
        <p14:creationId xmlns:p14="http://schemas.microsoft.com/office/powerpoint/2010/main" val="2670782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4" name="TextBox 3"/>
          <p:cNvSpPr txBox="1"/>
          <p:nvPr/>
        </p:nvSpPr>
        <p:spPr>
          <a:xfrm>
            <a:off x="1859059" y="1034475"/>
            <a:ext cx="8950960" cy="4801314"/>
          </a:xfrm>
          <a:prstGeom prst="rect">
            <a:avLst/>
          </a:prstGeom>
          <a:noFill/>
        </p:spPr>
        <p:txBody>
          <a:bodyPr wrap="square" rtlCol="0">
            <a:spAutoFit/>
          </a:bodyPr>
          <a:lstStyle/>
          <a:p>
            <a:r>
              <a:rPr lang="lv-LV" sz="2550" b="1" dirty="0"/>
              <a:t>Bet viņš iemeta to cietumā, iekams, tas savu parādu samaksā, Kad nu viņa darba biedri to redzēja, tie ļoti noskuma un izstāstīja savam kungam visu, kas bija noticis. Tad viņa kungs to pasauca un sacīja: ’’Tu, nekrietnais kalps! Visu šo parādu es tev atlaidu, kad tu mani lūdzi. Vai tev arīdzan nebija apžēloties par savu darba biedru, kā es par tevi esmu apžēlojies!’’ Un kungs apskaitās un nodeva viņu mocītājiem, kamēr viņš samaksā visu ko bija tam parādā. Tā arī mans debesu Tēvs jums darīs, ja jūs ikvienam savam brālim no sirds nepiedosit.’’</a:t>
            </a:r>
          </a:p>
          <a:p>
            <a:r>
              <a:rPr lang="lv-LV" sz="2550" b="1" dirty="0"/>
              <a:t>Tā Kunga lūgšanā ‘’Mūsu Tēvs’’ Jēzus mūs māca: ‘’Un piedod mums mūsu parādus, kā arī mēs piedodam saviem parādniekiem.’’</a:t>
            </a:r>
            <a:endParaRPr lang="en-GB" sz="2550" b="1" dirty="0"/>
          </a:p>
        </p:txBody>
      </p:sp>
    </p:spTree>
    <p:extLst>
      <p:ext uri="{BB962C8B-B14F-4D97-AF65-F5344CB8AC3E}">
        <p14:creationId xmlns:p14="http://schemas.microsoft.com/office/powerpoint/2010/main" val="362155021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114</TotalTime>
  <Words>582</Words>
  <Application>Microsoft Office PowerPoint</Application>
  <PresentationFormat>Widescreen</PresentationFormat>
  <Paragraphs>45</Paragraphs>
  <Slides>11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Klinta Kasarenoka</dc:creator>
  <cp:lastModifiedBy>Klinta Kasarenoka</cp:lastModifiedBy>
  <cp:revision>13</cp:revision>
  <dcterms:created xsi:type="dcterms:W3CDTF">2017-03-11T09:27:47Z</dcterms:created>
  <dcterms:modified xsi:type="dcterms:W3CDTF">2017-03-11T11:24:47Z</dcterms:modified>
</cp:coreProperties>
</file>