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71" r:id="rId4"/>
    <p:sldId id="272" r:id="rId5"/>
    <p:sldId id="258" r:id="rId6"/>
    <p:sldId id="263" r:id="rId7"/>
    <p:sldId id="267" r:id="rId8"/>
    <p:sldId id="273" r:id="rId9"/>
    <p:sldId id="259" r:id="rId10"/>
    <p:sldId id="264" r:id="rId11"/>
    <p:sldId id="268" r:id="rId12"/>
    <p:sldId id="274" r:id="rId13"/>
    <p:sldId id="260" r:id="rId14"/>
    <p:sldId id="265" r:id="rId15"/>
    <p:sldId id="269" r:id="rId16"/>
    <p:sldId id="275" r:id="rId17"/>
    <p:sldId id="261" r:id="rId18"/>
    <p:sldId id="266" r:id="rId19"/>
    <p:sldId id="270" r:id="rId20"/>
    <p:sldId id="276" r:id="rId21"/>
    <p:sldId id="27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B074DD-2BEB-474B-86D4-5A55FD2951DD}" type="datetimeFigureOut">
              <a:rPr lang="en-GB" smtClean="0"/>
              <a:t>01/04/2017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11283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B074DD-2BEB-474B-86D4-5A55FD2951DD}" type="datetimeFigureOut">
              <a:rPr lang="en-GB" smtClean="0"/>
              <a:t>01/04/2017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159045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B074DD-2BEB-474B-86D4-5A55FD2951DD}" type="datetimeFigureOut">
              <a:rPr lang="en-GB" smtClean="0"/>
              <a:t>01/04/2017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221390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B074DD-2BEB-474B-86D4-5A55FD2951DD}" type="datetimeFigureOut">
              <a:rPr lang="en-GB" smtClean="0"/>
              <a:t>01/04/2017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250611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074DD-2BEB-474B-86D4-5A55FD2951DD}" type="datetimeFigureOut">
              <a:rPr lang="en-GB" smtClean="0"/>
              <a:t>01/04/2017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301334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B074DD-2BEB-474B-86D4-5A55FD2951DD}" type="datetimeFigureOut">
              <a:rPr lang="en-GB" smtClean="0"/>
              <a:t>01/04/2017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195420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B074DD-2BEB-474B-86D4-5A55FD2951DD}" type="datetimeFigureOut">
              <a:rPr lang="en-GB" smtClean="0"/>
              <a:t>01/04/2017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12637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B074DD-2BEB-474B-86D4-5A55FD2951DD}" type="datetimeFigureOut">
              <a:rPr lang="en-GB" smtClean="0"/>
              <a:t>01/04/2017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388047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074DD-2BEB-474B-86D4-5A55FD2951DD}" type="datetimeFigureOut">
              <a:rPr lang="en-GB" smtClean="0"/>
              <a:t>01/04/2017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381732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074DD-2BEB-474B-86D4-5A55FD2951DD}" type="datetimeFigureOut">
              <a:rPr lang="en-GB" smtClean="0"/>
              <a:t>01/04/2017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177102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074DD-2BEB-474B-86D4-5A55FD2951DD}" type="datetimeFigureOut">
              <a:rPr lang="en-GB" smtClean="0"/>
              <a:t>01/04/2017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ABD754-873C-49AB-A668-6D12D149E579}" type="slidenum">
              <a:rPr lang="en-GB" smtClean="0"/>
              <a:t>‹#›</a:t>
            </a:fld>
            <a:endParaRPr lang="en-GB"/>
          </a:p>
        </p:txBody>
      </p:sp>
    </p:spTree>
    <p:extLst>
      <p:ext uri="{BB962C8B-B14F-4D97-AF65-F5344CB8AC3E}">
        <p14:creationId xmlns:p14="http://schemas.microsoft.com/office/powerpoint/2010/main" val="126902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074DD-2BEB-474B-86D4-5A55FD2951DD}" type="datetimeFigureOut">
              <a:rPr lang="en-GB" smtClean="0"/>
              <a:t>01/04/2017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BD754-873C-49AB-A668-6D12D149E579}" type="slidenum">
              <a:rPr lang="en-GB" smtClean="0"/>
              <a:t>‹#›</a:t>
            </a:fld>
            <a:endParaRPr lang="en-GB"/>
          </a:p>
        </p:txBody>
      </p:sp>
    </p:spTree>
    <p:extLst>
      <p:ext uri="{BB962C8B-B14F-4D97-AF65-F5344CB8AC3E}">
        <p14:creationId xmlns:p14="http://schemas.microsoft.com/office/powerpoint/2010/main" val="381146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0" y="1838960"/>
            <a:ext cx="7051040" cy="1209040"/>
          </a:xfrm>
          <a:prstGeom prst="rect">
            <a:avLst/>
          </a:prstGeom>
          <a:noFill/>
        </p:spPr>
        <p:txBody>
          <a:bodyPr wrap="square" rtlCol="0">
            <a:spAutoFit/>
          </a:bodyPr>
          <a:lstStyle/>
          <a:p>
            <a:pPr algn="ctr"/>
            <a:r>
              <a:rPr lang="lv-LV" sz="7200" dirty="0"/>
              <a:t>Sestais bauslis</a:t>
            </a:r>
            <a:endParaRPr lang="en-GB" sz="7200" dirty="0"/>
          </a:p>
        </p:txBody>
      </p:sp>
      <p:sp>
        <p:nvSpPr>
          <p:cNvPr id="4" name="TextBox 3"/>
          <p:cNvSpPr txBox="1"/>
          <p:nvPr/>
        </p:nvSpPr>
        <p:spPr>
          <a:xfrm>
            <a:off x="584200" y="3342640"/>
            <a:ext cx="11470640" cy="769441"/>
          </a:xfrm>
          <a:prstGeom prst="rect">
            <a:avLst/>
          </a:prstGeom>
          <a:noFill/>
        </p:spPr>
        <p:txBody>
          <a:bodyPr wrap="square" rtlCol="0">
            <a:spAutoFit/>
          </a:bodyPr>
          <a:lstStyle/>
          <a:p>
            <a:pPr algn="ctr"/>
            <a:r>
              <a:rPr lang="lv-LV" sz="4400" i="1" dirty="0"/>
              <a:t>Tev nebūs laulību pārkāpt.</a:t>
            </a:r>
            <a:endParaRPr lang="en-GB" sz="4400" i="1" dirty="0"/>
          </a:p>
        </p:txBody>
      </p:sp>
    </p:spTree>
    <p:extLst>
      <p:ext uri="{BB962C8B-B14F-4D97-AF65-F5344CB8AC3E}">
        <p14:creationId xmlns:p14="http://schemas.microsoft.com/office/powerpoint/2010/main" val="216519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5000" b="-35000"/>
          </a:stretch>
        </a:blipFill>
        <a:effectLst/>
      </p:bgPr>
    </p:bg>
    <p:spTree>
      <p:nvGrpSpPr>
        <p:cNvPr id="1" name=""/>
        <p:cNvGrpSpPr/>
        <p:nvPr/>
      </p:nvGrpSpPr>
      <p:grpSpPr>
        <a:xfrm>
          <a:off x="0" y="0"/>
          <a:ext cx="0" cy="0"/>
          <a:chOff x="0" y="0"/>
          <a:chExt cx="0" cy="0"/>
        </a:xfrm>
      </p:grpSpPr>
      <p:sp>
        <p:nvSpPr>
          <p:cNvPr id="2" name="TextBox 1"/>
          <p:cNvSpPr txBox="1"/>
          <p:nvPr/>
        </p:nvSpPr>
        <p:spPr>
          <a:xfrm>
            <a:off x="1595120" y="2692154"/>
            <a:ext cx="8710826" cy="1754326"/>
          </a:xfrm>
          <a:prstGeom prst="rect">
            <a:avLst/>
          </a:prstGeom>
          <a:noFill/>
        </p:spPr>
        <p:txBody>
          <a:bodyPr wrap="square" rtlCol="0">
            <a:spAutoFit/>
          </a:bodyPr>
          <a:lstStyle/>
          <a:p>
            <a:r>
              <a:rPr lang="lv-LV" sz="5400" i="1" dirty="0"/>
              <a:t>Tev nebūs ________ liecināt pret savu_______.</a:t>
            </a:r>
            <a:endParaRPr lang="en-GB" sz="5400" dirty="0"/>
          </a:p>
        </p:txBody>
      </p:sp>
      <p:sp>
        <p:nvSpPr>
          <p:cNvPr id="3" name="TextBox 2"/>
          <p:cNvSpPr txBox="1">
            <a:spLocks/>
          </p:cNvSpPr>
          <p:nvPr/>
        </p:nvSpPr>
        <p:spPr>
          <a:xfrm>
            <a:off x="8419892" y="285867"/>
            <a:ext cx="3772108" cy="1754326"/>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Ieraksti trūkstošos vārdus un pēc tam pārbaudi.</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sp>
        <p:nvSpPr>
          <p:cNvPr id="6" name="TextBox 5"/>
          <p:cNvSpPr txBox="1"/>
          <p:nvPr/>
        </p:nvSpPr>
        <p:spPr>
          <a:xfrm>
            <a:off x="4527446" y="2645987"/>
            <a:ext cx="2846173" cy="923330"/>
          </a:xfrm>
          <a:prstGeom prst="rect">
            <a:avLst/>
          </a:prstGeom>
          <a:noFill/>
        </p:spPr>
        <p:txBody>
          <a:bodyPr wrap="square" rtlCol="0">
            <a:spAutoFit/>
          </a:bodyPr>
          <a:lstStyle/>
          <a:p>
            <a:r>
              <a:rPr lang="lv-LV" sz="5400" i="1" dirty="0"/>
              <a:t>nepatiesi</a:t>
            </a:r>
            <a:endParaRPr lang="en-GB" sz="5400" i="1" dirty="0"/>
          </a:p>
        </p:txBody>
      </p:sp>
      <p:sp>
        <p:nvSpPr>
          <p:cNvPr id="7" name="TextBox 6"/>
          <p:cNvSpPr txBox="1"/>
          <p:nvPr/>
        </p:nvSpPr>
        <p:spPr>
          <a:xfrm>
            <a:off x="4411293" y="3523150"/>
            <a:ext cx="3078480" cy="923330"/>
          </a:xfrm>
          <a:prstGeom prst="rect">
            <a:avLst/>
          </a:prstGeom>
          <a:noFill/>
        </p:spPr>
        <p:txBody>
          <a:bodyPr wrap="square" rtlCol="0">
            <a:spAutoFit/>
          </a:bodyPr>
          <a:lstStyle/>
          <a:p>
            <a:r>
              <a:rPr lang="lv-LV" sz="5400" i="1" dirty="0"/>
              <a:t>tuvāko</a:t>
            </a:r>
            <a:endParaRPr lang="en-GB" sz="5400" i="1" dirty="0"/>
          </a:p>
        </p:txBody>
      </p:sp>
    </p:spTree>
    <p:extLst>
      <p:ext uri="{BB962C8B-B14F-4D97-AF65-F5344CB8AC3E}">
        <p14:creationId xmlns:p14="http://schemas.microsoft.com/office/powerpoint/2010/main" val="102734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960" y="1188720"/>
            <a:ext cx="9255760" cy="5262979"/>
          </a:xfrm>
          <a:prstGeom prst="rect">
            <a:avLst/>
          </a:prstGeom>
          <a:noFill/>
        </p:spPr>
        <p:txBody>
          <a:bodyPr wrap="square" rtlCol="0">
            <a:spAutoFit/>
          </a:bodyPr>
          <a:lstStyle/>
          <a:p>
            <a:r>
              <a:rPr lang="lv-LV" sz="4800" dirty="0"/>
              <a:t>Mums būs Dievu bīties un mīlēt, ka savu tuvāko neapmelojam, nenododam, neaprunājam, nedz tam neslavu ceļam, bet mums būs to aizbildināt, visu to labāko par viņu runāt un visu skaidrot viņam par labu.</a:t>
            </a:r>
            <a:endParaRPr lang="en-GB" sz="4800" dirty="0"/>
          </a:p>
        </p:txBody>
      </p:sp>
    </p:spTree>
    <p:extLst>
      <p:ext uri="{BB962C8B-B14F-4D97-AF65-F5344CB8AC3E}">
        <p14:creationId xmlns:p14="http://schemas.microsoft.com/office/powerpoint/2010/main" val="129394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680" y="402173"/>
            <a:ext cx="10302240" cy="6186309"/>
          </a:xfrm>
          <a:prstGeom prst="rect">
            <a:avLst/>
          </a:prstGeom>
          <a:noFill/>
        </p:spPr>
        <p:txBody>
          <a:bodyPr wrap="square" rtlCol="0">
            <a:spAutoFit/>
          </a:bodyPr>
          <a:lstStyle/>
          <a:p>
            <a:r>
              <a:rPr lang="lv-LV" sz="3600" dirty="0"/>
              <a:t>Ar šo bausli Dievs grib pasargāt mūsu vārdu no tenkām. Laba slava ir liela vērtība jebkuram jebkurā brīdī.</a:t>
            </a:r>
          </a:p>
          <a:p>
            <a:endParaRPr lang="lv-LV" sz="3600" dirty="0"/>
          </a:p>
          <a:p>
            <a:r>
              <a:rPr lang="lv-LV" sz="3600" dirty="0"/>
              <a:t>Pie astotā baušļa pieder arī spēja klusēt, kad tas ir vajadzīgs. Ja tev ir uzticēts noslēpums, tu nedrīksti to citiem atklāt vai par to ierunāties.</a:t>
            </a:r>
          </a:p>
          <a:p>
            <a:endParaRPr lang="lv-LV" sz="3600" dirty="0"/>
          </a:p>
          <a:p>
            <a:endParaRPr lang="lv-LV" sz="3600" dirty="0"/>
          </a:p>
          <a:p>
            <a:r>
              <a:rPr lang="lv-LV" sz="3600" dirty="0"/>
              <a:t>Aprunāšana aiz muguras nav vajadzīga, labāk sāc runāt labas lietas par cilvēkiem, kuri nav līdzās.</a:t>
            </a:r>
          </a:p>
        </p:txBody>
      </p:sp>
    </p:spTree>
    <p:extLst>
      <p:ext uri="{BB962C8B-B14F-4D97-AF65-F5344CB8AC3E}">
        <p14:creationId xmlns:p14="http://schemas.microsoft.com/office/powerpoint/2010/main" val="190326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0" y="1838960"/>
            <a:ext cx="7051040" cy="1209040"/>
          </a:xfrm>
          <a:prstGeom prst="rect">
            <a:avLst/>
          </a:prstGeom>
          <a:noFill/>
        </p:spPr>
        <p:txBody>
          <a:bodyPr wrap="square" rtlCol="0">
            <a:spAutoFit/>
          </a:bodyPr>
          <a:lstStyle/>
          <a:p>
            <a:pPr algn="ctr"/>
            <a:r>
              <a:rPr lang="lv-LV" sz="7200" dirty="0"/>
              <a:t>Devītais bauslis</a:t>
            </a:r>
            <a:endParaRPr lang="en-GB" sz="7200" dirty="0"/>
          </a:p>
        </p:txBody>
      </p:sp>
      <p:sp>
        <p:nvSpPr>
          <p:cNvPr id="4" name="TextBox 3"/>
          <p:cNvSpPr txBox="1"/>
          <p:nvPr/>
        </p:nvSpPr>
        <p:spPr>
          <a:xfrm>
            <a:off x="584200" y="3342640"/>
            <a:ext cx="11470640" cy="769441"/>
          </a:xfrm>
          <a:prstGeom prst="rect">
            <a:avLst/>
          </a:prstGeom>
          <a:noFill/>
        </p:spPr>
        <p:txBody>
          <a:bodyPr wrap="square" rtlCol="0">
            <a:spAutoFit/>
          </a:bodyPr>
          <a:lstStyle/>
          <a:p>
            <a:pPr algn="ctr"/>
            <a:r>
              <a:rPr lang="lv-LV" sz="4400" i="1" dirty="0"/>
              <a:t>Tev nebūs iekārot sava tuvākā namu.</a:t>
            </a:r>
            <a:endParaRPr lang="en-GB" sz="4400" i="1" dirty="0"/>
          </a:p>
        </p:txBody>
      </p:sp>
    </p:spTree>
    <p:extLst>
      <p:ext uri="{BB962C8B-B14F-4D97-AF65-F5344CB8AC3E}">
        <p14:creationId xmlns:p14="http://schemas.microsoft.com/office/powerpoint/2010/main" val="255250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5000" b="-35000"/>
          </a:stretch>
        </a:blipFill>
        <a:effectLst/>
      </p:bgPr>
    </p:bg>
    <p:spTree>
      <p:nvGrpSpPr>
        <p:cNvPr id="1" name=""/>
        <p:cNvGrpSpPr/>
        <p:nvPr/>
      </p:nvGrpSpPr>
      <p:grpSpPr>
        <a:xfrm>
          <a:off x="0" y="0"/>
          <a:ext cx="0" cy="0"/>
          <a:chOff x="0" y="0"/>
          <a:chExt cx="0" cy="0"/>
        </a:xfrm>
      </p:grpSpPr>
      <p:sp>
        <p:nvSpPr>
          <p:cNvPr id="2" name="TextBox 1"/>
          <p:cNvSpPr txBox="1"/>
          <p:nvPr/>
        </p:nvSpPr>
        <p:spPr>
          <a:xfrm>
            <a:off x="1859281" y="2867923"/>
            <a:ext cx="8710826" cy="1754326"/>
          </a:xfrm>
          <a:prstGeom prst="rect">
            <a:avLst/>
          </a:prstGeom>
          <a:noFill/>
        </p:spPr>
        <p:txBody>
          <a:bodyPr wrap="square" rtlCol="0">
            <a:spAutoFit/>
          </a:bodyPr>
          <a:lstStyle/>
          <a:p>
            <a:r>
              <a:rPr lang="lv-LV" sz="5400" i="1" dirty="0"/>
              <a:t>Tev ______ iekārot sava _______ namu.</a:t>
            </a:r>
            <a:endParaRPr lang="en-GB" sz="5400" dirty="0"/>
          </a:p>
        </p:txBody>
      </p:sp>
      <p:sp>
        <p:nvSpPr>
          <p:cNvPr id="3" name="TextBox 2"/>
          <p:cNvSpPr txBox="1">
            <a:spLocks/>
          </p:cNvSpPr>
          <p:nvPr/>
        </p:nvSpPr>
        <p:spPr>
          <a:xfrm>
            <a:off x="8419892" y="285867"/>
            <a:ext cx="3772108" cy="1754326"/>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Ieraksti trūkstošos vārdus un pēc tam pārbaudi.</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sp>
        <p:nvSpPr>
          <p:cNvPr id="6" name="TextBox 5"/>
          <p:cNvSpPr txBox="1"/>
          <p:nvPr/>
        </p:nvSpPr>
        <p:spPr>
          <a:xfrm>
            <a:off x="3136692" y="2867923"/>
            <a:ext cx="2489200" cy="923330"/>
          </a:xfrm>
          <a:prstGeom prst="rect">
            <a:avLst/>
          </a:prstGeom>
          <a:noFill/>
        </p:spPr>
        <p:txBody>
          <a:bodyPr wrap="square" rtlCol="0">
            <a:spAutoFit/>
          </a:bodyPr>
          <a:lstStyle/>
          <a:p>
            <a:r>
              <a:rPr lang="lv-LV" sz="5400" i="1" dirty="0"/>
              <a:t>nebūs</a:t>
            </a:r>
            <a:endParaRPr lang="en-GB" sz="5400" i="1" dirty="0"/>
          </a:p>
        </p:txBody>
      </p:sp>
      <p:sp>
        <p:nvSpPr>
          <p:cNvPr id="7" name="TextBox 6"/>
          <p:cNvSpPr txBox="1"/>
          <p:nvPr/>
        </p:nvSpPr>
        <p:spPr>
          <a:xfrm>
            <a:off x="1991360" y="3652752"/>
            <a:ext cx="3078480" cy="923330"/>
          </a:xfrm>
          <a:prstGeom prst="rect">
            <a:avLst/>
          </a:prstGeom>
          <a:noFill/>
        </p:spPr>
        <p:txBody>
          <a:bodyPr wrap="square" rtlCol="0">
            <a:spAutoFit/>
          </a:bodyPr>
          <a:lstStyle/>
          <a:p>
            <a:r>
              <a:rPr lang="lv-LV" sz="5400" i="1" dirty="0"/>
              <a:t>tuvākā</a:t>
            </a:r>
            <a:endParaRPr lang="en-GB" sz="5400" i="1" dirty="0"/>
          </a:p>
        </p:txBody>
      </p:sp>
    </p:spTree>
    <p:extLst>
      <p:ext uri="{BB962C8B-B14F-4D97-AF65-F5344CB8AC3E}">
        <p14:creationId xmlns:p14="http://schemas.microsoft.com/office/powerpoint/2010/main" val="14959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960" y="1188720"/>
            <a:ext cx="9255760" cy="4524315"/>
          </a:xfrm>
          <a:prstGeom prst="rect">
            <a:avLst/>
          </a:prstGeom>
          <a:noFill/>
        </p:spPr>
        <p:txBody>
          <a:bodyPr wrap="square" rtlCol="0">
            <a:spAutoFit/>
          </a:bodyPr>
          <a:lstStyle/>
          <a:p>
            <a:r>
              <a:rPr lang="lv-LV" sz="4800" dirty="0"/>
              <a:t>Mums būs Dievu bīties un mīlēt, ka ar viltu sava tuvākā mantojumu vai namu neizkrāpjam, nedz šķietami likumīgi to iegūstam, bet tam palīdzam un kalpojam, ka viņš var to paturēt.</a:t>
            </a:r>
            <a:endParaRPr lang="en-GB" sz="4800" dirty="0"/>
          </a:p>
        </p:txBody>
      </p:sp>
    </p:spTree>
    <p:extLst>
      <p:ext uri="{BB962C8B-B14F-4D97-AF65-F5344CB8AC3E}">
        <p14:creationId xmlns:p14="http://schemas.microsoft.com/office/powerpoint/2010/main" val="182160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680" y="402173"/>
            <a:ext cx="10302240" cy="6186309"/>
          </a:xfrm>
          <a:prstGeom prst="rect">
            <a:avLst/>
          </a:prstGeom>
          <a:noFill/>
        </p:spPr>
        <p:txBody>
          <a:bodyPr wrap="square" rtlCol="0">
            <a:spAutoFit/>
          </a:bodyPr>
          <a:lstStyle/>
          <a:p>
            <a:r>
              <a:rPr lang="lv-LV" sz="3600" dirty="0"/>
              <a:t>Dievs mums aizliedz negodīgas vēlmes, kas noved pie tā, ka cilvēks negodīgi vai likuma aizsegā cenšas piesavināties sava tuvākā mantojumu vai īpašumu.</a:t>
            </a:r>
          </a:p>
          <a:p>
            <a:endParaRPr lang="lv-LV" sz="3600" dirty="0"/>
          </a:p>
          <a:p>
            <a:endParaRPr lang="lv-LV" sz="3600" dirty="0"/>
          </a:p>
          <a:p>
            <a:endParaRPr lang="lv-LV" sz="3600" dirty="0"/>
          </a:p>
          <a:p>
            <a:r>
              <a:rPr lang="lv-LV" sz="3600" dirty="0"/>
              <a:t>Dievs grib, lai mēs būtu apmierināti ar to, kas mums ir, savam tuvākajam vēlētu vislabāko un palīdzētu viņam paturēt to, kas tam pieder.</a:t>
            </a:r>
          </a:p>
          <a:p>
            <a:endParaRPr lang="lv-LV" sz="3600" dirty="0"/>
          </a:p>
          <a:p>
            <a:endParaRPr lang="lv-LV" sz="3600" dirty="0"/>
          </a:p>
        </p:txBody>
      </p:sp>
    </p:spTree>
    <p:extLst>
      <p:ext uri="{BB962C8B-B14F-4D97-AF65-F5344CB8AC3E}">
        <p14:creationId xmlns:p14="http://schemas.microsoft.com/office/powerpoint/2010/main" val="135879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0" y="1838960"/>
            <a:ext cx="7051040" cy="1209040"/>
          </a:xfrm>
          <a:prstGeom prst="rect">
            <a:avLst/>
          </a:prstGeom>
          <a:noFill/>
        </p:spPr>
        <p:txBody>
          <a:bodyPr wrap="square" rtlCol="0">
            <a:spAutoFit/>
          </a:bodyPr>
          <a:lstStyle/>
          <a:p>
            <a:pPr algn="ctr"/>
            <a:r>
              <a:rPr lang="lv-LV" sz="7200" dirty="0"/>
              <a:t>Desmitais bauslis</a:t>
            </a:r>
            <a:endParaRPr lang="en-GB" sz="7200" dirty="0"/>
          </a:p>
        </p:txBody>
      </p:sp>
      <p:sp>
        <p:nvSpPr>
          <p:cNvPr id="4" name="TextBox 3"/>
          <p:cNvSpPr txBox="1"/>
          <p:nvPr/>
        </p:nvSpPr>
        <p:spPr>
          <a:xfrm>
            <a:off x="584200" y="3342640"/>
            <a:ext cx="11470640" cy="1446550"/>
          </a:xfrm>
          <a:prstGeom prst="rect">
            <a:avLst/>
          </a:prstGeom>
          <a:noFill/>
        </p:spPr>
        <p:txBody>
          <a:bodyPr wrap="square" rtlCol="0">
            <a:spAutoFit/>
          </a:bodyPr>
          <a:lstStyle/>
          <a:p>
            <a:pPr algn="ctr"/>
            <a:r>
              <a:rPr lang="lv-LV" sz="4400" i="1" dirty="0"/>
              <a:t>Tev nebūs iekārot sava tuvākā sievu, kalpu, kalponi, lopu, nedz ko citu, kas tam pieder.</a:t>
            </a:r>
            <a:endParaRPr lang="en-GB" sz="4400" i="1" dirty="0"/>
          </a:p>
        </p:txBody>
      </p:sp>
    </p:spTree>
    <p:extLst>
      <p:ext uri="{BB962C8B-B14F-4D97-AF65-F5344CB8AC3E}">
        <p14:creationId xmlns:p14="http://schemas.microsoft.com/office/powerpoint/2010/main" val="292504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5000" b="-35000"/>
          </a:stretch>
        </a:blipFill>
        <a:effectLst/>
      </p:bgPr>
    </p:bg>
    <p:spTree>
      <p:nvGrpSpPr>
        <p:cNvPr id="1" name=""/>
        <p:cNvGrpSpPr/>
        <p:nvPr/>
      </p:nvGrpSpPr>
      <p:grpSpPr>
        <a:xfrm>
          <a:off x="0" y="0"/>
          <a:ext cx="0" cy="0"/>
          <a:chOff x="0" y="0"/>
          <a:chExt cx="0" cy="0"/>
        </a:xfrm>
      </p:grpSpPr>
      <p:sp>
        <p:nvSpPr>
          <p:cNvPr id="2" name="TextBox 1"/>
          <p:cNvSpPr txBox="1"/>
          <p:nvPr/>
        </p:nvSpPr>
        <p:spPr>
          <a:xfrm>
            <a:off x="1727201" y="1719843"/>
            <a:ext cx="8710826" cy="3416320"/>
          </a:xfrm>
          <a:prstGeom prst="rect">
            <a:avLst/>
          </a:prstGeom>
          <a:noFill/>
        </p:spPr>
        <p:txBody>
          <a:bodyPr wrap="square" rtlCol="0">
            <a:spAutoFit/>
          </a:bodyPr>
          <a:lstStyle/>
          <a:p>
            <a:r>
              <a:rPr lang="lv-LV" sz="5400" i="1" dirty="0"/>
              <a:t>Tev nebūs_______ sava tuvākā _____, kalpu, kalponi, lopu, nedz ko citu, kas tam ______.</a:t>
            </a:r>
            <a:endParaRPr lang="en-GB" sz="5400" dirty="0"/>
          </a:p>
        </p:txBody>
      </p:sp>
      <p:sp>
        <p:nvSpPr>
          <p:cNvPr id="3" name="TextBox 2"/>
          <p:cNvSpPr txBox="1">
            <a:spLocks/>
          </p:cNvSpPr>
          <p:nvPr/>
        </p:nvSpPr>
        <p:spPr>
          <a:xfrm>
            <a:off x="8419892" y="285867"/>
            <a:ext cx="3772108" cy="1754326"/>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Ieraksti trūkstošos vārdus un pēc tam pārbaudi.</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sp>
        <p:nvSpPr>
          <p:cNvPr id="6" name="TextBox 5"/>
          <p:cNvSpPr txBox="1"/>
          <p:nvPr/>
        </p:nvSpPr>
        <p:spPr>
          <a:xfrm>
            <a:off x="4683760" y="1719843"/>
            <a:ext cx="2489200" cy="923330"/>
          </a:xfrm>
          <a:prstGeom prst="rect">
            <a:avLst/>
          </a:prstGeom>
          <a:noFill/>
        </p:spPr>
        <p:txBody>
          <a:bodyPr wrap="square" rtlCol="0">
            <a:spAutoFit/>
          </a:bodyPr>
          <a:lstStyle/>
          <a:p>
            <a:r>
              <a:rPr lang="lv-LV" sz="5400" i="1" dirty="0"/>
              <a:t>iekārot</a:t>
            </a:r>
            <a:endParaRPr lang="en-GB" sz="5400" i="1" dirty="0"/>
          </a:p>
        </p:txBody>
      </p:sp>
      <p:sp>
        <p:nvSpPr>
          <p:cNvPr id="7" name="TextBox 6"/>
          <p:cNvSpPr txBox="1"/>
          <p:nvPr/>
        </p:nvSpPr>
        <p:spPr>
          <a:xfrm>
            <a:off x="3921760" y="2536884"/>
            <a:ext cx="3078480" cy="923330"/>
          </a:xfrm>
          <a:prstGeom prst="rect">
            <a:avLst/>
          </a:prstGeom>
          <a:noFill/>
        </p:spPr>
        <p:txBody>
          <a:bodyPr wrap="square" rtlCol="0">
            <a:spAutoFit/>
          </a:bodyPr>
          <a:lstStyle/>
          <a:p>
            <a:r>
              <a:rPr lang="lv-LV" sz="5400" i="1" dirty="0"/>
              <a:t>sievu</a:t>
            </a:r>
            <a:endParaRPr lang="en-GB" sz="5400" i="1" dirty="0"/>
          </a:p>
        </p:txBody>
      </p:sp>
      <p:sp>
        <p:nvSpPr>
          <p:cNvPr id="8" name="TextBox 7"/>
          <p:cNvSpPr txBox="1"/>
          <p:nvPr/>
        </p:nvSpPr>
        <p:spPr>
          <a:xfrm>
            <a:off x="1869440" y="4223668"/>
            <a:ext cx="3688080" cy="923330"/>
          </a:xfrm>
          <a:prstGeom prst="rect">
            <a:avLst/>
          </a:prstGeom>
          <a:noFill/>
        </p:spPr>
        <p:txBody>
          <a:bodyPr wrap="square" rtlCol="0">
            <a:spAutoFit/>
          </a:bodyPr>
          <a:lstStyle/>
          <a:p>
            <a:r>
              <a:rPr lang="lv-LV" sz="5400" i="1" dirty="0"/>
              <a:t>pieder</a:t>
            </a:r>
            <a:endParaRPr lang="en-GB" sz="5400" i="1" dirty="0"/>
          </a:p>
        </p:txBody>
      </p:sp>
    </p:spTree>
    <p:extLst>
      <p:ext uri="{BB962C8B-B14F-4D97-AF65-F5344CB8AC3E}">
        <p14:creationId xmlns:p14="http://schemas.microsoft.com/office/powerpoint/2010/main" val="161103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4640" y="955040"/>
            <a:ext cx="9255760" cy="5262979"/>
          </a:xfrm>
          <a:prstGeom prst="rect">
            <a:avLst/>
          </a:prstGeom>
          <a:noFill/>
        </p:spPr>
        <p:txBody>
          <a:bodyPr wrap="square" rtlCol="0">
            <a:spAutoFit/>
          </a:bodyPr>
          <a:lstStyle/>
          <a:p>
            <a:r>
              <a:rPr lang="lv-LV" sz="4800" dirty="0"/>
              <a:t>Mums būs Dievu bīties un mīlēt, ka savam tuvākajam lopus ar viltu neatņemam, sievu un saimi neatraujam no to pienākumiem un nenoskaņojam pret savu tuvāko, bet tos pamudinām palikt un darīt to, kas tiem pienākas.</a:t>
            </a:r>
            <a:endParaRPr lang="en-GB" sz="4800" dirty="0"/>
          </a:p>
        </p:txBody>
      </p:sp>
    </p:spTree>
    <p:extLst>
      <p:ext uri="{BB962C8B-B14F-4D97-AF65-F5344CB8AC3E}">
        <p14:creationId xmlns:p14="http://schemas.microsoft.com/office/powerpoint/2010/main" val="356810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35000" b="-35000"/>
          </a:stretch>
        </a:blipFill>
        <a:effectLst/>
      </p:bgPr>
    </p:bg>
    <p:spTree>
      <p:nvGrpSpPr>
        <p:cNvPr id="1" name=""/>
        <p:cNvGrpSpPr/>
        <p:nvPr/>
      </p:nvGrpSpPr>
      <p:grpSpPr>
        <a:xfrm>
          <a:off x="0" y="0"/>
          <a:ext cx="0" cy="0"/>
          <a:chOff x="0" y="0"/>
          <a:chExt cx="0" cy="0"/>
        </a:xfrm>
      </p:grpSpPr>
      <p:sp>
        <p:nvSpPr>
          <p:cNvPr id="2" name="TextBox 1"/>
          <p:cNvSpPr txBox="1"/>
          <p:nvPr/>
        </p:nvSpPr>
        <p:spPr>
          <a:xfrm>
            <a:off x="1737140" y="3237688"/>
            <a:ext cx="8710826" cy="923330"/>
          </a:xfrm>
          <a:prstGeom prst="rect">
            <a:avLst/>
          </a:prstGeom>
          <a:noFill/>
        </p:spPr>
        <p:txBody>
          <a:bodyPr wrap="square" rtlCol="0">
            <a:spAutoFit/>
          </a:bodyPr>
          <a:lstStyle/>
          <a:p>
            <a:r>
              <a:rPr lang="lv-LV" sz="5400" i="1" dirty="0"/>
              <a:t>Tev nebūs _______________</a:t>
            </a:r>
            <a:endParaRPr lang="en-GB" sz="5400" dirty="0"/>
          </a:p>
        </p:txBody>
      </p:sp>
      <p:sp>
        <p:nvSpPr>
          <p:cNvPr id="3" name="TextBox 2"/>
          <p:cNvSpPr txBox="1">
            <a:spLocks/>
          </p:cNvSpPr>
          <p:nvPr/>
        </p:nvSpPr>
        <p:spPr>
          <a:xfrm>
            <a:off x="8419892" y="285867"/>
            <a:ext cx="3772108" cy="1754326"/>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Ieraksti trūkstošos vārdus un pēc tam pārbaudi.</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sp>
        <p:nvSpPr>
          <p:cNvPr id="8" name="TextBox 7"/>
          <p:cNvSpPr txBox="1"/>
          <p:nvPr/>
        </p:nvSpPr>
        <p:spPr>
          <a:xfrm>
            <a:off x="4959626" y="3167104"/>
            <a:ext cx="5070061" cy="923330"/>
          </a:xfrm>
          <a:prstGeom prst="rect">
            <a:avLst/>
          </a:prstGeom>
          <a:noFill/>
        </p:spPr>
        <p:txBody>
          <a:bodyPr wrap="square" rtlCol="0">
            <a:spAutoFit/>
          </a:bodyPr>
          <a:lstStyle/>
          <a:p>
            <a:r>
              <a:rPr lang="lv-LV" sz="5400" i="1" dirty="0"/>
              <a:t>laulību pārkāpt</a:t>
            </a:r>
            <a:endParaRPr lang="en-GB" sz="5400" i="1" dirty="0"/>
          </a:p>
        </p:txBody>
      </p:sp>
    </p:spTree>
    <p:extLst>
      <p:ext uri="{BB962C8B-B14F-4D97-AF65-F5344CB8AC3E}">
        <p14:creationId xmlns:p14="http://schemas.microsoft.com/office/powerpoint/2010/main" val="40145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680" y="402173"/>
            <a:ext cx="10302240" cy="6186309"/>
          </a:xfrm>
          <a:prstGeom prst="rect">
            <a:avLst/>
          </a:prstGeom>
          <a:noFill/>
        </p:spPr>
        <p:txBody>
          <a:bodyPr wrap="square" rtlCol="0">
            <a:spAutoFit/>
          </a:bodyPr>
          <a:lstStyle/>
          <a:p>
            <a:r>
              <a:rPr lang="lv-LV" sz="3600" dirty="0"/>
              <a:t>Nedrīkst pakļauties vēlmēm iekārot sava tuvākā laulāto draugu, strādnieku, draugu vai ko citu, kas nav tavs.</a:t>
            </a:r>
          </a:p>
          <a:p>
            <a:endParaRPr lang="lv-LV" sz="3600" dirty="0"/>
          </a:p>
          <a:p>
            <a:endParaRPr lang="lv-LV" sz="3600" dirty="0"/>
          </a:p>
          <a:p>
            <a:r>
              <a:rPr lang="lv-LV" sz="3600" dirty="0"/>
              <a:t>Dievs ne tikai aizliedz darīt ļaunu, bet arī lolot savā sirdī tumšas vēlmes.</a:t>
            </a:r>
          </a:p>
          <a:p>
            <a:endParaRPr lang="lv-LV" sz="3600" dirty="0"/>
          </a:p>
          <a:p>
            <a:r>
              <a:rPr lang="lv-LV" sz="3600" dirty="0"/>
              <a:t>Dievs mums </a:t>
            </a:r>
            <a:r>
              <a:rPr lang="lv-LV" sz="3600" dirty="0" err="1"/>
              <a:t>pavēl</a:t>
            </a:r>
            <a:r>
              <a:rPr lang="lv-LV" sz="3600" dirty="0"/>
              <a:t> būt tīriem no ļaunām iekārēm un patiesā mīlestībā pamudināt un iedrošināt citam citu izpildīt savus pienākumus.</a:t>
            </a:r>
          </a:p>
        </p:txBody>
      </p:sp>
    </p:spTree>
    <p:extLst>
      <p:ext uri="{BB962C8B-B14F-4D97-AF65-F5344CB8AC3E}">
        <p14:creationId xmlns:p14="http://schemas.microsoft.com/office/powerpoint/2010/main" val="26386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 y="0"/>
            <a:ext cx="9476509" cy="6858000"/>
          </a:xfrm>
          <a:prstGeom prst="rect">
            <a:avLst/>
          </a:prstGeom>
        </p:spPr>
      </p:pic>
      <p:sp>
        <p:nvSpPr>
          <p:cNvPr id="4" name="TextBox 3"/>
          <p:cNvSpPr txBox="1"/>
          <p:nvPr/>
        </p:nvSpPr>
        <p:spPr>
          <a:xfrm>
            <a:off x="8284321" y="434109"/>
            <a:ext cx="4060080" cy="1754326"/>
          </a:xfrm>
          <a:prstGeom prst="rect">
            <a:avLst/>
          </a:prstGeom>
          <a:noFill/>
          <a:effectLst>
            <a:outerShdw blurRad="63500" dist="50800" dir="16200000" sx="15000" sy="15000" algn="ctr" rotWithShape="0">
              <a:srgbClr val="000000">
                <a:alpha val="45000"/>
              </a:srgbClr>
            </a:outerShdw>
          </a:effectLst>
          <a:scene3d>
            <a:camera prst="isometricOffAxis2Left"/>
            <a:lightRig rig="threePt" dir="t"/>
          </a:scene3d>
          <a:sp3d extrusionH="76200" contourW="12700">
            <a:bevelT prst="convex"/>
            <a:extrusionClr>
              <a:schemeClr val="bg2">
                <a:lumMod val="75000"/>
              </a:schemeClr>
            </a:extrusionClr>
            <a:contourClr>
              <a:schemeClr val="bg2">
                <a:lumMod val="25000"/>
              </a:schemeClr>
            </a:contourClr>
          </a:sp3d>
        </p:spPr>
        <p:txBody>
          <a:bodyPr wrap="square" rtlCol="0">
            <a:spAutoFit/>
          </a:bodyPr>
          <a:lstStyle/>
          <a:p>
            <a:r>
              <a:rPr lang="lv-LV" sz="3600" b="1" u="sng" dirty="0"/>
              <a:t>Vārdi ir attēloti uz leju, uz augšu un pa diagonālēm!</a:t>
            </a:r>
            <a:endParaRPr lang="en-GB" sz="3600" b="1" u="sng" dirty="0"/>
          </a:p>
        </p:txBody>
      </p:sp>
    </p:spTree>
    <p:extLst>
      <p:ext uri="{BB962C8B-B14F-4D97-AF65-F5344CB8AC3E}">
        <p14:creationId xmlns:p14="http://schemas.microsoft.com/office/powerpoint/2010/main" val="151036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047303" y="2429682"/>
            <a:ext cx="6008063" cy="3262432"/>
          </a:xfrm>
          <a:prstGeom prst="rect">
            <a:avLst/>
          </a:prstGeom>
        </p:spPr>
        <p:txBody>
          <a:bodyPr wrap="square">
            <a:spAutoFit/>
          </a:bodyPr>
          <a:lstStyle/>
          <a:p>
            <a:r>
              <a:rPr lang="lv-LV" sz="4400" dirty="0"/>
              <a:t>Lūgšana:</a:t>
            </a:r>
          </a:p>
          <a:p>
            <a:endParaRPr lang="lv-LV" dirty="0"/>
          </a:p>
          <a:p>
            <a:r>
              <a:rPr lang="lv-LV" dirty="0"/>
              <a:t>Mans Dievs, es Tev pateicos par visiem labumiem, kādus es šodien esmu no Tevis saņēmis. Apgaismo mani, lai es redzu, ko esmu sagrēkojis, un dāvā man žēlastību patiesi nožēlot savus grēkus. Mans Dievs, es jūtos ļoti vainīgs, ka esmu grēkojis pret Tevi, jo Tu esi tik labs. Ar Tavas žēlastības palīdzību stiprini mani, lai es izsargātos no ļauna.</a:t>
            </a:r>
            <a:br>
              <a:rPr lang="lv-LV" dirty="0"/>
            </a:br>
            <a:br>
              <a:rPr lang="lv-LV" dirty="0"/>
            </a:br>
            <a:r>
              <a:rPr lang="lv-LV" dirty="0"/>
              <a:t>Āmen.</a:t>
            </a:r>
            <a:endParaRPr lang="en-GB" dirty="0"/>
          </a:p>
        </p:txBody>
      </p:sp>
    </p:spTree>
    <p:extLst>
      <p:ext uri="{BB962C8B-B14F-4D97-AF65-F5344CB8AC3E}">
        <p14:creationId xmlns:p14="http://schemas.microsoft.com/office/powerpoint/2010/main" val="33335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230" y="2033546"/>
            <a:ext cx="9255760" cy="3046988"/>
          </a:xfrm>
          <a:prstGeom prst="rect">
            <a:avLst/>
          </a:prstGeom>
          <a:noFill/>
        </p:spPr>
        <p:txBody>
          <a:bodyPr wrap="square" rtlCol="0">
            <a:spAutoFit/>
          </a:bodyPr>
          <a:lstStyle/>
          <a:p>
            <a:r>
              <a:rPr lang="lv-LV" sz="4800" dirty="0"/>
              <a:t>Mums būs Dievu bīties un mīlēt, ka šķīsti un tikli dzīvojam vārdos un darbos un ikviens savu laulāto draugu mīlam un cienām.</a:t>
            </a:r>
            <a:endParaRPr lang="en-GB" sz="4800" dirty="0"/>
          </a:p>
        </p:txBody>
      </p:sp>
    </p:spTree>
    <p:extLst>
      <p:ext uri="{BB962C8B-B14F-4D97-AF65-F5344CB8AC3E}">
        <p14:creationId xmlns:p14="http://schemas.microsoft.com/office/powerpoint/2010/main" val="151766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680" y="402173"/>
            <a:ext cx="10302240" cy="6186309"/>
          </a:xfrm>
          <a:prstGeom prst="rect">
            <a:avLst/>
          </a:prstGeom>
          <a:noFill/>
        </p:spPr>
        <p:txBody>
          <a:bodyPr wrap="square" rtlCol="0">
            <a:spAutoFit/>
          </a:bodyPr>
          <a:lstStyle/>
          <a:p>
            <a:r>
              <a:rPr lang="lv-LV" sz="3600" dirty="0"/>
              <a:t>Laulība ir Dieva dāvana</a:t>
            </a:r>
          </a:p>
          <a:p>
            <a:endParaRPr lang="lv-LV" sz="3600" dirty="0"/>
          </a:p>
          <a:p>
            <a:endParaRPr lang="lv-LV" sz="3600" dirty="0"/>
          </a:p>
          <a:p>
            <a:r>
              <a:rPr lang="lv-LV" sz="3600" dirty="0"/>
              <a:t>Dievs aizliedz laulāto neuzticību jebkādā formā: domās, vārdos un darbos.</a:t>
            </a:r>
          </a:p>
          <a:p>
            <a:endParaRPr lang="lv-LV" sz="3600" dirty="0"/>
          </a:p>
          <a:p>
            <a:r>
              <a:rPr lang="lv-LV" sz="3600" dirty="0"/>
              <a:t>Dievs </a:t>
            </a:r>
            <a:r>
              <a:rPr lang="lv-LV" sz="3600" dirty="0" err="1"/>
              <a:t>pavēl</a:t>
            </a:r>
            <a:r>
              <a:rPr lang="lv-LV" sz="3600" dirty="0"/>
              <a:t> tiem, kas ir precēti, mīlēt un cienīt vienam otru, būt uzticīgiem, līdz tos šķir nāve.</a:t>
            </a:r>
          </a:p>
          <a:p>
            <a:endParaRPr lang="lv-LV" sz="3600" dirty="0"/>
          </a:p>
          <a:p>
            <a:r>
              <a:rPr lang="lv-LV" sz="3600" dirty="0"/>
              <a:t>Dieva kārtība kristīgā laulībā paredz, ka vīrs pakļaujas Kristum un sieva- savam vīram.</a:t>
            </a:r>
          </a:p>
        </p:txBody>
      </p:sp>
    </p:spTree>
    <p:extLst>
      <p:ext uri="{BB962C8B-B14F-4D97-AF65-F5344CB8AC3E}">
        <p14:creationId xmlns:p14="http://schemas.microsoft.com/office/powerpoint/2010/main" val="105971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0" y="1838960"/>
            <a:ext cx="7051040" cy="1209040"/>
          </a:xfrm>
          <a:prstGeom prst="rect">
            <a:avLst/>
          </a:prstGeom>
          <a:noFill/>
        </p:spPr>
        <p:txBody>
          <a:bodyPr wrap="square" rtlCol="0">
            <a:spAutoFit/>
          </a:bodyPr>
          <a:lstStyle/>
          <a:p>
            <a:pPr algn="ctr"/>
            <a:r>
              <a:rPr lang="lv-LV" sz="7200" dirty="0"/>
              <a:t>Septītais bauslis</a:t>
            </a:r>
            <a:endParaRPr lang="en-GB" sz="7200" dirty="0"/>
          </a:p>
        </p:txBody>
      </p:sp>
      <p:sp>
        <p:nvSpPr>
          <p:cNvPr id="4" name="TextBox 3"/>
          <p:cNvSpPr txBox="1"/>
          <p:nvPr/>
        </p:nvSpPr>
        <p:spPr>
          <a:xfrm>
            <a:off x="584200" y="3769360"/>
            <a:ext cx="11470640" cy="769441"/>
          </a:xfrm>
          <a:prstGeom prst="rect">
            <a:avLst/>
          </a:prstGeom>
          <a:noFill/>
        </p:spPr>
        <p:txBody>
          <a:bodyPr wrap="square" rtlCol="0">
            <a:spAutoFit/>
          </a:bodyPr>
          <a:lstStyle/>
          <a:p>
            <a:pPr algn="ctr"/>
            <a:r>
              <a:rPr lang="lv-LV" sz="4400" i="1" dirty="0"/>
              <a:t>Tev nebūs zagt.</a:t>
            </a:r>
            <a:endParaRPr lang="en-GB" sz="4400" i="1" dirty="0"/>
          </a:p>
        </p:txBody>
      </p:sp>
    </p:spTree>
    <p:extLst>
      <p:ext uri="{BB962C8B-B14F-4D97-AF65-F5344CB8AC3E}">
        <p14:creationId xmlns:p14="http://schemas.microsoft.com/office/powerpoint/2010/main" val="79392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5000" b="-35000"/>
          </a:stretch>
        </a:blipFill>
        <a:effectLst/>
      </p:bgPr>
    </p:bg>
    <p:spTree>
      <p:nvGrpSpPr>
        <p:cNvPr id="1" name=""/>
        <p:cNvGrpSpPr/>
        <p:nvPr/>
      </p:nvGrpSpPr>
      <p:grpSpPr>
        <a:xfrm>
          <a:off x="0" y="0"/>
          <a:ext cx="0" cy="0"/>
          <a:chOff x="0" y="0"/>
          <a:chExt cx="0" cy="0"/>
        </a:xfrm>
      </p:grpSpPr>
      <p:sp>
        <p:nvSpPr>
          <p:cNvPr id="2" name="TextBox 1"/>
          <p:cNvSpPr txBox="1"/>
          <p:nvPr/>
        </p:nvSpPr>
        <p:spPr>
          <a:xfrm>
            <a:off x="1960881" y="2954898"/>
            <a:ext cx="8710826" cy="923330"/>
          </a:xfrm>
          <a:prstGeom prst="rect">
            <a:avLst/>
          </a:prstGeom>
          <a:noFill/>
        </p:spPr>
        <p:txBody>
          <a:bodyPr wrap="square" rtlCol="0">
            <a:spAutoFit/>
          </a:bodyPr>
          <a:lstStyle/>
          <a:p>
            <a:r>
              <a:rPr lang="lv-LV" sz="5400" i="1" dirty="0"/>
              <a:t>Tev nebūs _____.</a:t>
            </a:r>
            <a:endParaRPr lang="en-GB" sz="5400" dirty="0"/>
          </a:p>
        </p:txBody>
      </p:sp>
      <p:sp>
        <p:nvSpPr>
          <p:cNvPr id="3" name="TextBox 2"/>
          <p:cNvSpPr txBox="1">
            <a:spLocks/>
          </p:cNvSpPr>
          <p:nvPr/>
        </p:nvSpPr>
        <p:spPr>
          <a:xfrm>
            <a:off x="8419892" y="285867"/>
            <a:ext cx="3772108" cy="1754326"/>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Ieraksti trūkstošos vārdus un pēc tam pārbaudi.</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sp>
        <p:nvSpPr>
          <p:cNvPr id="6" name="TextBox 5"/>
          <p:cNvSpPr txBox="1"/>
          <p:nvPr/>
        </p:nvSpPr>
        <p:spPr>
          <a:xfrm>
            <a:off x="4936387" y="2954898"/>
            <a:ext cx="2489200" cy="923330"/>
          </a:xfrm>
          <a:prstGeom prst="rect">
            <a:avLst/>
          </a:prstGeom>
          <a:noFill/>
        </p:spPr>
        <p:txBody>
          <a:bodyPr wrap="square" rtlCol="0">
            <a:spAutoFit/>
          </a:bodyPr>
          <a:lstStyle/>
          <a:p>
            <a:r>
              <a:rPr lang="lv-LV" sz="5400" i="1" dirty="0"/>
              <a:t>zagt</a:t>
            </a:r>
            <a:endParaRPr lang="en-GB" sz="5400" i="1" dirty="0"/>
          </a:p>
        </p:txBody>
      </p:sp>
    </p:spTree>
    <p:extLst>
      <p:ext uri="{BB962C8B-B14F-4D97-AF65-F5344CB8AC3E}">
        <p14:creationId xmlns:p14="http://schemas.microsoft.com/office/powerpoint/2010/main" val="20310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960" y="1188720"/>
            <a:ext cx="9255760" cy="4524315"/>
          </a:xfrm>
          <a:prstGeom prst="rect">
            <a:avLst/>
          </a:prstGeom>
          <a:noFill/>
        </p:spPr>
        <p:txBody>
          <a:bodyPr wrap="square" rtlCol="0">
            <a:spAutoFit/>
          </a:bodyPr>
          <a:lstStyle/>
          <a:p>
            <a:r>
              <a:rPr lang="lv-LV" sz="4800" dirty="0"/>
              <a:t>Mums būs Dievu bīties un mīlēt, ka sava tuvākā naudu vai mantu neņemam, nedz ar viltotu preci vai netaisnu rīcību iegūstam, bet viņa mantu un iztiku viņam palīdzam vairot un sargāt.</a:t>
            </a:r>
            <a:endParaRPr lang="en-GB" sz="4800" dirty="0"/>
          </a:p>
        </p:txBody>
      </p:sp>
    </p:spTree>
    <p:extLst>
      <p:ext uri="{BB962C8B-B14F-4D97-AF65-F5344CB8AC3E}">
        <p14:creationId xmlns:p14="http://schemas.microsoft.com/office/powerpoint/2010/main" val="296691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680" y="402173"/>
            <a:ext cx="10302240" cy="5632311"/>
          </a:xfrm>
          <a:prstGeom prst="rect">
            <a:avLst/>
          </a:prstGeom>
          <a:noFill/>
        </p:spPr>
        <p:txBody>
          <a:bodyPr wrap="square" rtlCol="0">
            <a:spAutoFit/>
          </a:bodyPr>
          <a:lstStyle/>
          <a:p>
            <a:r>
              <a:rPr lang="lv-LV" sz="3600" dirty="0"/>
              <a:t>Viss, kas mums pieder, ir Dieva dāvana.</a:t>
            </a:r>
          </a:p>
          <a:p>
            <a:endParaRPr lang="lv-LV" sz="3600" dirty="0"/>
          </a:p>
          <a:p>
            <a:endParaRPr lang="lv-LV" sz="3600" dirty="0"/>
          </a:p>
          <a:p>
            <a:r>
              <a:rPr lang="lv-LV" sz="3600" dirty="0"/>
              <a:t>Dievs aizliedz mums ar spēku vai viltību atņemt mūsu tuvākajam to, kas viņam pieder.</a:t>
            </a:r>
          </a:p>
          <a:p>
            <a:endParaRPr lang="lv-LV" sz="3600" dirty="0"/>
          </a:p>
          <a:p>
            <a:endParaRPr lang="lv-LV" sz="3600" dirty="0"/>
          </a:p>
          <a:p>
            <a:r>
              <a:rPr lang="lv-LV" sz="3600" dirty="0"/>
              <a:t>Dievs mums </a:t>
            </a:r>
            <a:r>
              <a:rPr lang="lv-LV" sz="3600" dirty="0" err="1"/>
              <a:t>pavēl</a:t>
            </a:r>
            <a:r>
              <a:rPr lang="lv-LV" sz="3600" dirty="0"/>
              <a:t> būt godīgiem un strādīgiem, taisnīgiem un izpalīdzīgiem, lai palīdzētu mūsu līdzcilvēkiem saglabāt to, kas viņiem pieder.</a:t>
            </a:r>
          </a:p>
        </p:txBody>
      </p:sp>
    </p:spTree>
    <p:extLst>
      <p:ext uri="{BB962C8B-B14F-4D97-AF65-F5344CB8AC3E}">
        <p14:creationId xmlns:p14="http://schemas.microsoft.com/office/powerpoint/2010/main" val="21357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0" y="1838960"/>
            <a:ext cx="7051040" cy="1209040"/>
          </a:xfrm>
          <a:prstGeom prst="rect">
            <a:avLst/>
          </a:prstGeom>
          <a:noFill/>
        </p:spPr>
        <p:txBody>
          <a:bodyPr wrap="square" rtlCol="0">
            <a:spAutoFit/>
          </a:bodyPr>
          <a:lstStyle/>
          <a:p>
            <a:pPr algn="ctr"/>
            <a:r>
              <a:rPr lang="lv-LV" sz="7200" dirty="0"/>
              <a:t>Astotais bauslis</a:t>
            </a:r>
            <a:endParaRPr lang="en-GB" sz="7200" dirty="0"/>
          </a:p>
        </p:txBody>
      </p:sp>
      <p:sp>
        <p:nvSpPr>
          <p:cNvPr id="4" name="TextBox 3"/>
          <p:cNvSpPr txBox="1"/>
          <p:nvPr/>
        </p:nvSpPr>
        <p:spPr>
          <a:xfrm>
            <a:off x="584200" y="3342640"/>
            <a:ext cx="11470640" cy="769441"/>
          </a:xfrm>
          <a:prstGeom prst="rect">
            <a:avLst/>
          </a:prstGeom>
          <a:noFill/>
        </p:spPr>
        <p:txBody>
          <a:bodyPr wrap="square" rtlCol="0">
            <a:spAutoFit/>
          </a:bodyPr>
          <a:lstStyle/>
          <a:p>
            <a:pPr algn="ctr"/>
            <a:r>
              <a:rPr lang="lv-LV" sz="4400" i="1" dirty="0"/>
              <a:t>Tev nebūs nepatiesi liecināt pret savu tuvāko.</a:t>
            </a:r>
            <a:endParaRPr lang="en-GB" sz="4400" i="1" dirty="0"/>
          </a:p>
        </p:txBody>
      </p:sp>
    </p:spTree>
    <p:extLst>
      <p:ext uri="{BB962C8B-B14F-4D97-AF65-F5344CB8AC3E}">
        <p14:creationId xmlns:p14="http://schemas.microsoft.com/office/powerpoint/2010/main" val="2179189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681</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Klinta Kasarenoka</cp:lastModifiedBy>
  <cp:revision>9</cp:revision>
  <dcterms:created xsi:type="dcterms:W3CDTF">2017-03-30T16:41:27Z</dcterms:created>
  <dcterms:modified xsi:type="dcterms:W3CDTF">2017-04-01T14:10:35Z</dcterms:modified>
</cp:coreProperties>
</file>