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58" r:id="rId4"/>
    <p:sldId id="260" r:id="rId5"/>
    <p:sldId id="261" r:id="rId6"/>
    <p:sldId id="262" r:id="rId7"/>
    <p:sldId id="263" r:id="rId8"/>
    <p:sldId id="264"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F7DB37-58C9-48F7-8C2F-4BC93947E2AE}"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392551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7DB37-58C9-48F7-8C2F-4BC93947E2AE}"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304652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7DB37-58C9-48F7-8C2F-4BC93947E2AE}"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296456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7DB37-58C9-48F7-8C2F-4BC93947E2AE}"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45748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F7DB37-58C9-48F7-8C2F-4BC93947E2AE}"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386701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F7DB37-58C9-48F7-8C2F-4BC93947E2AE}"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163921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F7DB37-58C9-48F7-8C2F-4BC93947E2AE}" type="datetimeFigureOut">
              <a:rPr lang="en-GB" smtClean="0"/>
              <a:t>26/05/2017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21910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F7DB37-58C9-48F7-8C2F-4BC93947E2AE}" type="datetimeFigureOut">
              <a:rPr lang="en-GB" smtClean="0"/>
              <a:t>26/05/2017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214945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7DB37-58C9-48F7-8C2F-4BC93947E2AE}" type="datetimeFigureOut">
              <a:rPr lang="en-GB" smtClean="0"/>
              <a:t>26/05/2017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265105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F7DB37-58C9-48F7-8C2F-4BC93947E2AE}"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6579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F7DB37-58C9-48F7-8C2F-4BC93947E2AE}"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755077-A07C-45DB-AFA0-5F260812D728}" type="slidenum">
              <a:rPr lang="en-GB" smtClean="0"/>
              <a:t>‹#›</a:t>
            </a:fld>
            <a:endParaRPr lang="en-GB"/>
          </a:p>
        </p:txBody>
      </p:sp>
    </p:spTree>
    <p:extLst>
      <p:ext uri="{BB962C8B-B14F-4D97-AF65-F5344CB8AC3E}">
        <p14:creationId xmlns:p14="http://schemas.microsoft.com/office/powerpoint/2010/main" val="121863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3000" b="-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7DB37-58C9-48F7-8C2F-4BC93947E2AE}" type="datetimeFigureOut">
              <a:rPr lang="en-GB" smtClean="0"/>
              <a:t>26/05/2017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5077-A07C-45DB-AFA0-5F260812D728}" type="slidenum">
              <a:rPr lang="en-GB" smtClean="0"/>
              <a:t>‹#›</a:t>
            </a:fld>
            <a:endParaRPr lang="en-GB"/>
          </a:p>
        </p:txBody>
      </p:sp>
    </p:spTree>
    <p:extLst>
      <p:ext uri="{BB962C8B-B14F-4D97-AF65-F5344CB8AC3E}">
        <p14:creationId xmlns:p14="http://schemas.microsoft.com/office/powerpoint/2010/main" val="366161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184400" y="2529840"/>
            <a:ext cx="8056880" cy="2308324"/>
          </a:xfrm>
          <a:prstGeom prst="rect">
            <a:avLst/>
          </a:prstGeom>
          <a:noFill/>
        </p:spPr>
        <p:txBody>
          <a:bodyPr wrap="square" rtlCol="0">
            <a:spAutoFit/>
          </a:bodyPr>
          <a:lstStyle/>
          <a:p>
            <a:pPr algn="ctr"/>
            <a:r>
              <a:rPr lang="lv-LV" sz="7200" dirty="0"/>
              <a:t>Ticība ir vērtīgākais, kas mums ir!</a:t>
            </a:r>
            <a:endParaRPr lang="en-GB" sz="7200" dirty="0"/>
          </a:p>
        </p:txBody>
      </p:sp>
    </p:spTree>
    <p:extLst>
      <p:ext uri="{BB962C8B-B14F-4D97-AF65-F5344CB8AC3E}">
        <p14:creationId xmlns:p14="http://schemas.microsoft.com/office/powerpoint/2010/main" val="87285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5262979"/>
          </a:xfrm>
          <a:prstGeom prst="rect">
            <a:avLst/>
          </a:prstGeom>
          <a:noFill/>
        </p:spPr>
        <p:txBody>
          <a:bodyPr wrap="square" rtlCol="0">
            <a:spAutoFit/>
          </a:bodyPr>
          <a:lstStyle/>
          <a:p>
            <a:r>
              <a:rPr lang="lv-LV" sz="2400" b="1" dirty="0" err="1"/>
              <a:t>Šekltons</a:t>
            </a:r>
            <a:r>
              <a:rPr lang="lv-LV" sz="2400" b="1" dirty="0"/>
              <a:t> aizņēmās kuģi un steidzīgi devās ceļā, lai izglābtu savus divdesmit divus vīrus, kas palika uz Ziloņa salas. Vai nu viņi ir izdzīvojuši, pārtiekot tikai no roņu un pingvīnu gaļas? Septiņdesmit jūdzes no salas bija </a:t>
            </a:r>
            <a:r>
              <a:rPr lang="lv-LV" sz="2400" b="1" dirty="0" err="1"/>
              <a:t>pakledus</a:t>
            </a:r>
            <a:r>
              <a:rPr lang="lv-LV" sz="2400" b="1" dirty="0"/>
              <a:t>, kas piespieda viņus atgriezties.</a:t>
            </a:r>
          </a:p>
          <a:p>
            <a:endParaRPr lang="lv-LV" sz="2400" b="1" dirty="0"/>
          </a:p>
          <a:p>
            <a:r>
              <a:rPr lang="lv-LV" sz="2400" b="1" dirty="0"/>
              <a:t>Otro reizi ceļā devās lielāks kuģis. Tomēr arī tam bija jāatgriežas ļoti sliktā laika dēļ, atrodoties tikai 20 jūdžu (apm. 37km) attālumā no salas.</a:t>
            </a:r>
          </a:p>
          <a:p>
            <a:endParaRPr lang="lv-LV" sz="2400" b="1" dirty="0"/>
          </a:p>
          <a:p>
            <a:r>
              <a:rPr lang="lv-LV" sz="2400" b="1" dirty="0"/>
              <a:t>Devās ceļā vēl trešais kuģis. Laiks bija vēl sliktāks. </a:t>
            </a:r>
            <a:r>
              <a:rPr lang="lv-LV" sz="2400" b="1" dirty="0" err="1"/>
              <a:t>Šekltons</a:t>
            </a:r>
            <a:r>
              <a:rPr lang="lv-LV" sz="2400" b="1" dirty="0"/>
              <a:t> pat netika tuvāk Ziloņa salai par 100 jūdzēm (apm. 185km).</a:t>
            </a:r>
          </a:p>
          <a:p>
            <a:endParaRPr lang="lv-LV" sz="2400" b="1" dirty="0"/>
          </a:p>
          <a:p>
            <a:r>
              <a:rPr lang="lv-LV" sz="2400" b="1" dirty="0"/>
              <a:t>Viņš zināja, ka vīri uzticas viņam.</a:t>
            </a:r>
          </a:p>
        </p:txBody>
      </p:sp>
    </p:spTree>
    <p:extLst>
      <p:ext uri="{BB962C8B-B14F-4D97-AF65-F5344CB8AC3E}">
        <p14:creationId xmlns:p14="http://schemas.microsoft.com/office/powerpoint/2010/main" val="106707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5632311"/>
          </a:xfrm>
          <a:prstGeom prst="rect">
            <a:avLst/>
          </a:prstGeom>
          <a:noFill/>
        </p:spPr>
        <p:txBody>
          <a:bodyPr wrap="square" rtlCol="0">
            <a:spAutoFit/>
          </a:bodyPr>
          <a:lstStyle/>
          <a:p>
            <a:r>
              <a:rPr lang="lv-LV" sz="2400" b="1" dirty="0"/>
              <a:t>Atteikdamies padoties, viņš aizņēmās ceturto kuģi. Laiks uz mirkli noskaidrojās. Ziloņu salu jau varēja saskatīt. Viss bija atkarīgs no tā, vai cilvēki būs gatavi. Vajadzēja pasteigties, pirms atkal neuzplūda ledus lauki.</a:t>
            </a:r>
          </a:p>
          <a:p>
            <a:endParaRPr lang="lv-LV" sz="2400" b="1" dirty="0"/>
          </a:p>
          <a:p>
            <a:r>
              <a:rPr lang="lv-LV" sz="2400" b="1" dirty="0" err="1"/>
              <a:t>Šekltons</a:t>
            </a:r>
            <a:r>
              <a:rPr lang="lv-LV" sz="2400" b="1" dirty="0"/>
              <a:t> bija priecīgs, ka divdesmit divi vīri bija gatavi un ar Vaildu priekšgalā gaidīja. Katram vīram plecos bija mugursoma un zem rokas saritināts guļammaiss. Pa izveidojušos ledus tiltu viņi ar grūtībām uzrāpās uz klāja. Kāpēc viņi bija gatavi tieši tajā rītā, pēc tik daudz mēnešu ilgas gaidīšanas?</a:t>
            </a:r>
          </a:p>
          <a:p>
            <a:endParaRPr lang="lv-LV" sz="2400" b="1" dirty="0"/>
          </a:p>
          <a:p>
            <a:r>
              <a:rPr lang="lv-LV" sz="2400" b="1" dirty="0"/>
              <a:t>Uz kuģa drošībā noslēpums atklājās. Četri mēneši bija pagājuši, kopš </a:t>
            </a:r>
            <a:r>
              <a:rPr lang="lv-LV" sz="2400" b="1" dirty="0" err="1"/>
              <a:t>Šekltons</a:t>
            </a:r>
            <a:r>
              <a:rPr lang="lv-LV" sz="2400" b="1" dirty="0"/>
              <a:t> aizbrauca ar vārdiem: ‘’Es atgriezīšos!’’</a:t>
            </a:r>
          </a:p>
        </p:txBody>
      </p:sp>
    </p:spTree>
    <p:extLst>
      <p:ext uri="{BB962C8B-B14F-4D97-AF65-F5344CB8AC3E}">
        <p14:creationId xmlns:p14="http://schemas.microsoft.com/office/powerpoint/2010/main" val="24699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4524315"/>
          </a:xfrm>
          <a:prstGeom prst="rect">
            <a:avLst/>
          </a:prstGeom>
          <a:noFill/>
        </p:spPr>
        <p:txBody>
          <a:bodyPr wrap="square" rtlCol="0">
            <a:spAutoFit/>
          </a:bodyPr>
          <a:lstStyle/>
          <a:p>
            <a:r>
              <a:rPr lang="lv-LV" sz="2400" b="1" dirty="0"/>
              <a:t>Katru rītu, jau pēc divām nedēļām kopš </a:t>
            </a:r>
            <a:r>
              <a:rPr lang="lv-LV" sz="2400" b="1" dirty="0" err="1"/>
              <a:t>Šekltona</a:t>
            </a:r>
            <a:r>
              <a:rPr lang="lv-LV" sz="2400" b="1" dirty="0"/>
              <a:t> aizbraukšanas, Vailds saritināja guļammaisu ar vārdiem: ‘’Sagatavojiet savas mantas, zēni! Saimnieks var šodien būt klāt!’’</a:t>
            </a:r>
          </a:p>
          <a:p>
            <a:endParaRPr lang="lv-LV" sz="2400" b="1" dirty="0"/>
          </a:p>
          <a:p>
            <a:r>
              <a:rPr lang="lv-LV" sz="2400" b="1" dirty="0"/>
              <a:t>Un visas garās dienas, nedēļas un mēnešus gaidot šļūdoņa pakājē savā būdiņā, viņi bija gatavi.</a:t>
            </a:r>
          </a:p>
          <a:p>
            <a:endParaRPr lang="lv-LV" sz="2400" b="1" dirty="0"/>
          </a:p>
          <a:p>
            <a:r>
              <a:rPr lang="lv-LV" sz="2400" b="1" dirty="0"/>
              <a:t>Pilnīga ticība savam vadītājam uzturēja viņus dzīvus. Tikai esot gataviem katru dienu, varēja notikt izglābšana.</a:t>
            </a:r>
          </a:p>
          <a:p>
            <a:endParaRPr lang="lv-LV" sz="2400" b="1" dirty="0"/>
          </a:p>
          <a:p>
            <a:endParaRPr lang="lv-LV" sz="2400" b="1" dirty="0"/>
          </a:p>
        </p:txBody>
      </p:sp>
    </p:spTree>
    <p:extLst>
      <p:ext uri="{BB962C8B-B14F-4D97-AF65-F5344CB8AC3E}">
        <p14:creationId xmlns:p14="http://schemas.microsoft.com/office/powerpoint/2010/main" val="139625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6320" y="1016000"/>
            <a:ext cx="8006080" cy="4524315"/>
          </a:xfrm>
          <a:prstGeom prst="rect">
            <a:avLst/>
          </a:prstGeom>
          <a:noFill/>
        </p:spPr>
        <p:txBody>
          <a:bodyPr wrap="square" rtlCol="0">
            <a:spAutoFit/>
          </a:bodyPr>
          <a:lstStyle/>
          <a:p>
            <a:r>
              <a:rPr lang="lv-LV" sz="2400" b="1" dirty="0"/>
              <a:t>Uz izpostītās planētas Jēzus atstāja savus sekotājus ar apsolījumu viņus glābt. ‘’Es noeju jums vietu sataisīt, (..) tad Es nākšu atkal un ņemšu jūs pie sevis, lai tur, kur Es esmu, būtu arī jūs.’’ (Jāņa 14:2,3)</a:t>
            </a:r>
          </a:p>
          <a:p>
            <a:endParaRPr lang="lv-LV" sz="2400" b="1" dirty="0"/>
          </a:p>
          <a:p>
            <a:r>
              <a:rPr lang="lv-LV" sz="2400" b="1" dirty="0"/>
              <a:t>Līdzīgi </a:t>
            </a:r>
            <a:r>
              <a:rPr lang="lv-LV" sz="2400" b="1" dirty="0" err="1"/>
              <a:t>Šekltona</a:t>
            </a:r>
            <a:r>
              <a:rPr lang="lv-LV" sz="2400" b="1" dirty="0"/>
              <a:t> vīriem uz Ziloņa salas ticēsim arī mēs savam vadītājam. Katru dienu, rītam austot, līdzīgi Vaildam teiksim: ‘’Sagatavojieties, zēni un meitenes! Tas Kungs var nākt šodien!’’</a:t>
            </a:r>
          </a:p>
          <a:p>
            <a:endParaRPr lang="lv-LV" sz="2400" b="1" dirty="0"/>
          </a:p>
          <a:p>
            <a:pPr algn="r"/>
            <a:r>
              <a:rPr lang="lv-LV" sz="2400" b="1" dirty="0"/>
              <a:t>		(Deivids Māršals ‘’Vakara stāsti 2.sējums Izglābšana Antarktikā’’)</a:t>
            </a:r>
          </a:p>
        </p:txBody>
      </p:sp>
    </p:spTree>
    <p:extLst>
      <p:ext uri="{BB962C8B-B14F-4D97-AF65-F5344CB8AC3E}">
        <p14:creationId xmlns:p14="http://schemas.microsoft.com/office/powerpoint/2010/main" val="89564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047303" y="2429682"/>
            <a:ext cx="6008063" cy="2154436"/>
          </a:xfrm>
          <a:prstGeom prst="rect">
            <a:avLst/>
          </a:prstGeom>
        </p:spPr>
        <p:txBody>
          <a:bodyPr wrap="square">
            <a:spAutoFit/>
          </a:bodyPr>
          <a:lstStyle/>
          <a:p>
            <a:r>
              <a:rPr lang="lv-LV" sz="4400" dirty="0"/>
              <a:t>Lūgšana:</a:t>
            </a:r>
          </a:p>
          <a:p>
            <a:endParaRPr lang="lv-LV" dirty="0"/>
          </a:p>
          <a:p>
            <a:r>
              <a:rPr lang="lv-LV" dirty="0"/>
              <a:t>Kungs, es katru dienu ticu Tev no jauna. Es ticu, ka parūpēsies par mani un maniem tuvākajiem.</a:t>
            </a:r>
          </a:p>
          <a:p>
            <a:endParaRPr lang="lv-LV" dirty="0"/>
          </a:p>
          <a:p>
            <a:r>
              <a:rPr lang="lv-LV" dirty="0"/>
              <a:t>Āmen.</a:t>
            </a:r>
            <a:endParaRPr lang="en-GB" dirty="0"/>
          </a:p>
        </p:txBody>
      </p:sp>
    </p:spTree>
    <p:extLst>
      <p:ext uri="{BB962C8B-B14F-4D97-AF65-F5344CB8AC3E}">
        <p14:creationId xmlns:p14="http://schemas.microsoft.com/office/powerpoint/2010/main" val="33335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4468" y="1167240"/>
            <a:ext cx="5098572" cy="2568239"/>
          </a:xfrm>
          <a:prstGeom prst="rect">
            <a:avLst/>
          </a:prstGeom>
        </p:spPr>
      </p:pic>
      <p:pic>
        <p:nvPicPr>
          <p:cNvPr id="5" name="Picture 4"/>
          <p:cNvPicPr>
            <a:picLocks noChangeAspect="1"/>
          </p:cNvPicPr>
          <p:nvPr/>
        </p:nvPicPr>
        <p:blipFill>
          <a:blip r:embed="rId3"/>
          <a:stretch>
            <a:fillRect/>
          </a:stretch>
        </p:blipFill>
        <p:spPr>
          <a:xfrm>
            <a:off x="4075028" y="3152956"/>
            <a:ext cx="6335203" cy="2706246"/>
          </a:xfrm>
          <a:prstGeom prst="rect">
            <a:avLst/>
          </a:prstGeom>
        </p:spPr>
      </p:pic>
    </p:spTree>
    <p:extLst>
      <p:ext uri="{BB962C8B-B14F-4D97-AF65-F5344CB8AC3E}">
        <p14:creationId xmlns:p14="http://schemas.microsoft.com/office/powerpoint/2010/main" val="41494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5139869"/>
          </a:xfrm>
          <a:prstGeom prst="rect">
            <a:avLst/>
          </a:prstGeom>
          <a:noFill/>
        </p:spPr>
        <p:txBody>
          <a:bodyPr wrap="square" rtlCol="0">
            <a:spAutoFit/>
          </a:bodyPr>
          <a:lstStyle/>
          <a:p>
            <a:pPr algn="ctr"/>
            <a:r>
              <a:rPr lang="en-US" sz="4000" b="1" dirty="0" err="1"/>
              <a:t>Izgl</a:t>
            </a:r>
            <a:r>
              <a:rPr lang="lv-LV" sz="4000" b="1" dirty="0" err="1"/>
              <a:t>ābšana</a:t>
            </a:r>
            <a:r>
              <a:rPr lang="lv-LV" sz="4000" b="1" dirty="0"/>
              <a:t> Antarktikā</a:t>
            </a:r>
          </a:p>
          <a:p>
            <a:endParaRPr lang="lv-LV" sz="2400" b="1" dirty="0"/>
          </a:p>
          <a:p>
            <a:r>
              <a:rPr lang="lv-LV" sz="2400" b="1" dirty="0"/>
              <a:t>Viens no </a:t>
            </a:r>
            <a:r>
              <a:rPr lang="lv-LV" sz="2400" b="1" dirty="0" err="1"/>
              <a:t>nedaudzajiem</a:t>
            </a:r>
            <a:r>
              <a:rPr lang="lv-LV" sz="2400" b="1" dirty="0"/>
              <a:t> divdesmitā gadsimta sākumā vēl neizpētītajiem zemeslodes apgabaliem bija milzīgais ledus klātais un mūžīgā sasaluma sastindzinātais Antarktīdas kontinents ap Dienvidpolu.</a:t>
            </a:r>
          </a:p>
          <a:p>
            <a:endParaRPr lang="lv-LV" sz="2400" b="1" dirty="0"/>
          </a:p>
          <a:p>
            <a:r>
              <a:rPr lang="lv-LV" sz="2400" b="1" dirty="0"/>
              <a:t>Īsā laikā radās daudz varoņu, kas gribēja nokļūt Dienvidpolā pirmie. Stāsti par Skotu un Amundsenu ir plaši pazīstami.</a:t>
            </a:r>
          </a:p>
          <a:p>
            <a:r>
              <a:rPr lang="lv-LV" sz="2400" b="1" dirty="0"/>
              <a:t>Viens no Antarktikas lielākajiem varoņiem ir mūsdienās tomēr mazliet aizmirsts. Viņš ir apbedīts Dienviddžordžijas salā. Viņa vārds ir Ernests </a:t>
            </a:r>
            <a:r>
              <a:rPr lang="lv-LV" sz="2400" b="1" dirty="0" err="1"/>
              <a:t>Šekltons</a:t>
            </a:r>
            <a:r>
              <a:rPr lang="lv-LV" sz="2400" b="1" dirty="0"/>
              <a:t>.</a:t>
            </a:r>
          </a:p>
          <a:p>
            <a:endParaRPr lang="lv-LV" sz="2400" b="1" dirty="0"/>
          </a:p>
        </p:txBody>
      </p:sp>
    </p:spTree>
    <p:extLst>
      <p:ext uri="{BB962C8B-B14F-4D97-AF65-F5344CB8AC3E}">
        <p14:creationId xmlns:p14="http://schemas.microsoft.com/office/powerpoint/2010/main" val="398635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4524315"/>
          </a:xfrm>
          <a:prstGeom prst="rect">
            <a:avLst/>
          </a:prstGeom>
          <a:noFill/>
        </p:spPr>
        <p:txBody>
          <a:bodyPr wrap="square" rtlCol="0">
            <a:spAutoFit/>
          </a:bodyPr>
          <a:lstStyle/>
          <a:p>
            <a:r>
              <a:rPr lang="lv-LV" sz="2400" b="1" dirty="0"/>
              <a:t>Svarīgākais </a:t>
            </a:r>
            <a:r>
              <a:rPr lang="lv-LV" sz="2400" b="1" dirty="0" err="1"/>
              <a:t>Šekltona</a:t>
            </a:r>
            <a:r>
              <a:rPr lang="lv-LV" sz="2400" b="1" dirty="0"/>
              <a:t> ekspedīcijā nebija tās veiksme. Tā neizdevās. Stāsts ir ievērojams trīs iemeslu dēļ. Pirmkārt, ekspedīcijas vīru drosme un izturība, saskaroties ar neticami lieliem šķēršļiem. Otrkārt, viņu stingrā ticība savam vadītājam. Treškārt, </a:t>
            </a:r>
            <a:r>
              <a:rPr lang="lv-LV" sz="2400" b="1" dirty="0" err="1"/>
              <a:t>Šekltona</a:t>
            </a:r>
            <a:r>
              <a:rPr lang="lv-LV" sz="2400" b="1" dirty="0"/>
              <a:t> apņēmība un laika ilgums, kurā viņš gatavojās glābt savu vīru dzīvību.</a:t>
            </a:r>
          </a:p>
          <a:p>
            <a:endParaRPr lang="lv-LV" sz="2400" b="1" dirty="0"/>
          </a:p>
          <a:p>
            <a:r>
              <a:rPr lang="lv-LV" sz="2400" b="1" dirty="0"/>
              <a:t>Ekspedīcija sākās no Dienviddžordžijas salas 1914.gada decembrī, tieši Antarktikas ‘’vasaras’’ vidū. Gāja mēneši, un nekas par to nebija dzirdams. Laikraksti bija pilni ar ziņām par Pirmo pasaules karu. Pasaule aizmirsa </a:t>
            </a:r>
            <a:r>
              <a:rPr lang="lv-LV" sz="2400" b="1" dirty="0" err="1"/>
              <a:t>Šekltonu</a:t>
            </a:r>
            <a:r>
              <a:rPr lang="lv-LV" sz="2400" b="1" dirty="0"/>
              <a:t> un viņa vīrus.</a:t>
            </a:r>
          </a:p>
          <a:p>
            <a:endParaRPr lang="lv-LV" sz="2400" b="1" dirty="0"/>
          </a:p>
        </p:txBody>
      </p:sp>
    </p:spTree>
    <p:extLst>
      <p:ext uri="{BB962C8B-B14F-4D97-AF65-F5344CB8AC3E}">
        <p14:creationId xmlns:p14="http://schemas.microsoft.com/office/powerpoint/2010/main" val="256406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4893647"/>
          </a:xfrm>
          <a:prstGeom prst="rect">
            <a:avLst/>
          </a:prstGeom>
          <a:noFill/>
        </p:spPr>
        <p:txBody>
          <a:bodyPr wrap="square" rtlCol="0">
            <a:spAutoFit/>
          </a:bodyPr>
          <a:lstStyle/>
          <a:p>
            <a:r>
              <a:rPr lang="lv-LV" sz="2400" b="1" dirty="0"/>
              <a:t>Būtībā jau no paša sākuma viss gāja greizi. Laika apstākļi bija daudz sliktāki par gaidītajiem. Jo tālāk uz dienvidiem tie kuģoja, jo grūtāk bija pasargāt Viņa Majestātes kuģi ‘’Izturību’’ starp lielajiem ledus gabaliem, kas blīvējās jūrā. Kļuva tik auksts, ka jūra sāka aizsalt.</a:t>
            </a:r>
          </a:p>
          <a:p>
            <a:endParaRPr lang="lv-LV" sz="2400" b="1" dirty="0"/>
          </a:p>
          <a:p>
            <a:r>
              <a:rPr lang="lv-LV" sz="2400" b="1" dirty="0"/>
              <a:t>Ledus pārklātā jūra arvien vairāk sāka spiest ‘’Izturību’’. Kuģa kustība bija apgrūtināta, tad tā kļuva neiespējama. </a:t>
            </a:r>
          </a:p>
          <a:p>
            <a:endParaRPr lang="lv-LV" sz="2400" b="1" dirty="0"/>
          </a:p>
          <a:p>
            <a:r>
              <a:rPr lang="lv-LV" sz="2400" b="1" dirty="0"/>
              <a:t>Mēģināja lietot motoru un buras, bet kuģis nekustējās. Kuģi ieskāva liela peldoša ledus masa. </a:t>
            </a:r>
            <a:r>
              <a:rPr lang="lv-LV" sz="2400" b="1" dirty="0" err="1"/>
              <a:t>Šekltons</a:t>
            </a:r>
            <a:r>
              <a:rPr lang="lv-LV" sz="2400" b="1" dirty="0"/>
              <a:t>, viņa vīri un kuģis bija ieslēgti ledū. Kur peldēja ledus lauks, tur līdzi peldēja arī kuģis.</a:t>
            </a:r>
          </a:p>
        </p:txBody>
      </p:sp>
    </p:spTree>
    <p:extLst>
      <p:ext uri="{BB962C8B-B14F-4D97-AF65-F5344CB8AC3E}">
        <p14:creationId xmlns:p14="http://schemas.microsoft.com/office/powerpoint/2010/main" val="403905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4524315"/>
          </a:xfrm>
          <a:prstGeom prst="rect">
            <a:avLst/>
          </a:prstGeom>
          <a:noFill/>
        </p:spPr>
        <p:txBody>
          <a:bodyPr wrap="square" rtlCol="0">
            <a:spAutoFit/>
          </a:bodyPr>
          <a:lstStyle/>
          <a:p>
            <a:r>
              <a:rPr lang="lv-LV" sz="2400" b="1" dirty="0"/>
              <a:t>Gāja mēneši, un ledus kļuva arvien biezāks. Caur Antarktikas vētru skaņām </a:t>
            </a:r>
            <a:r>
              <a:rPr lang="lv-LV" sz="2400" b="1" dirty="0" err="1"/>
              <a:t>Šekltons</a:t>
            </a:r>
            <a:r>
              <a:rPr lang="lv-LV" sz="2400" b="1" dirty="0"/>
              <a:t> sadzirdēja vēl kādu skaņu. Abās kuģa pusēs skanēja biedinoša brīkšķēšana un čīkstēšana.</a:t>
            </a:r>
          </a:p>
          <a:p>
            <a:endParaRPr lang="lv-LV" sz="2400" b="1" dirty="0"/>
          </a:p>
          <a:p>
            <a:r>
              <a:rPr lang="lv-LV" sz="2400" b="1" dirty="0"/>
              <a:t>Pēkšņi kādu dienu tika dota pavēle: ’’Atstāt kuģi!’’</a:t>
            </a:r>
          </a:p>
          <a:p>
            <a:endParaRPr lang="lv-LV" sz="2400" b="1" dirty="0"/>
          </a:p>
          <a:p>
            <a:r>
              <a:rPr lang="lv-LV" sz="2400" b="1" dirty="0"/>
              <a:t>Vīri steidzīgi izkāpa uz ledus. Viņiem pietika laika tikai izkraut trīs kuģa laivas, teltis un ragavas.</a:t>
            </a:r>
          </a:p>
          <a:p>
            <a:endParaRPr lang="lv-LV" sz="2400" b="1" dirty="0"/>
          </a:p>
          <a:p>
            <a:r>
              <a:rPr lang="lv-LV" sz="2400" b="1" dirty="0"/>
              <a:t>Tad viņi nostājās ar mugurām pret kaucošo vēju un skatījās, kā ledus salauž ‘’Izturību’’ gabalos, it kā tā būtu sērkociņu kastīte.</a:t>
            </a:r>
          </a:p>
        </p:txBody>
      </p:sp>
    </p:spTree>
    <p:extLst>
      <p:ext uri="{BB962C8B-B14F-4D97-AF65-F5344CB8AC3E}">
        <p14:creationId xmlns:p14="http://schemas.microsoft.com/office/powerpoint/2010/main" val="273644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6001643"/>
          </a:xfrm>
          <a:prstGeom prst="rect">
            <a:avLst/>
          </a:prstGeom>
          <a:noFill/>
        </p:spPr>
        <p:txBody>
          <a:bodyPr wrap="square" rtlCol="0">
            <a:spAutoFit/>
          </a:bodyPr>
          <a:lstStyle/>
          <a:p>
            <a:r>
              <a:rPr lang="lv-LV" sz="2400" b="1" dirty="0"/>
              <a:t>Izsēdināti uz peldošā ledus simtiem jūdžu tālumā no tuvākās sauszemes! Viņi uzstādīja teltis, saldējošam vējam pūšot asus ledus gabaliņus viņu sejās.</a:t>
            </a:r>
          </a:p>
          <a:p>
            <a:endParaRPr lang="lv-LV" sz="2400" b="1" dirty="0"/>
          </a:p>
          <a:p>
            <a:r>
              <a:rPr lang="lv-LV" sz="2400" b="1" dirty="0"/>
              <a:t>Sešus mēnešus viņi dreifēja uz peldošās ledus pasaules mežonīgākajā jūrā. Temperatūra bija tālu zem nulles. Puteņi bija šausmīgi. Zem viņiem krakšķēja ledus un lūza, pakļaujot tos vaļiem slepkavām.</a:t>
            </a:r>
          </a:p>
          <a:p>
            <a:endParaRPr lang="lv-LV" sz="2400" b="1" dirty="0"/>
          </a:p>
          <a:p>
            <a:r>
              <a:rPr lang="lv-LV" sz="2400" b="1" dirty="0"/>
              <a:t>1916.gada aprīlī parādījās zeme. Viņi nolaida ūdenī kuģa laivas. Pēc sešām dienām viņi apstājās pie ledus pārklātās klints, kuru sauca par Ziloņa salu. Tās pakājē vīri uzslēja pagaidu būdiņu. Divas kuģa laivas apgrieza otrādi un zem tām sakrāva akmeņus no piekrastes. Sniegs bija kā cements, ar ko aizpildīt caurumus akmeņos. Aurojošs vējš draudēja viņus iepūst jūrā.</a:t>
            </a:r>
          </a:p>
        </p:txBody>
      </p:sp>
    </p:spTree>
    <p:extLst>
      <p:ext uri="{BB962C8B-B14F-4D97-AF65-F5344CB8AC3E}">
        <p14:creationId xmlns:p14="http://schemas.microsoft.com/office/powerpoint/2010/main" val="75495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5632311"/>
          </a:xfrm>
          <a:prstGeom prst="rect">
            <a:avLst/>
          </a:prstGeom>
          <a:noFill/>
        </p:spPr>
        <p:txBody>
          <a:bodyPr wrap="square" rtlCol="0">
            <a:spAutoFit/>
          </a:bodyPr>
          <a:lstStyle/>
          <a:p>
            <a:r>
              <a:rPr lang="lv-LV" sz="2400" b="1" dirty="0"/>
              <a:t>Divdesmit divi vīri tika atstāti būdiņā uz Ziloņa salas. Par viņu vadoni kļuva Vailds, jo bija visdrosmīgākais no drosmīgajiem.</a:t>
            </a:r>
          </a:p>
          <a:p>
            <a:endParaRPr lang="lv-LV" sz="2400" b="1" dirty="0"/>
          </a:p>
          <a:p>
            <a:r>
              <a:rPr lang="lv-LV" sz="2400" b="1" dirty="0"/>
              <a:t>Trešo laivu </a:t>
            </a:r>
            <a:r>
              <a:rPr lang="lv-LV" sz="2400" b="1" dirty="0" err="1"/>
              <a:t>Šekltons</a:t>
            </a:r>
            <a:r>
              <a:rPr lang="lv-LV" sz="2400" b="1" dirty="0"/>
              <a:t> nolaida ūdenī, lai mēģinātu aizkļūt līdz Dienviddžordžijai. Starp Ziloņa salu un Dienviddžordžiju bija 800 jūdzes ceļa( apm. 1483km) pa mežonīgāko pasaules jūru. Viļņi bija milzīgi. Laiva bija 20 pēdas (apm.7m) gara. </a:t>
            </a:r>
            <a:r>
              <a:rPr lang="lv-LV" sz="2400" b="1" dirty="0" err="1"/>
              <a:t>Šekltons</a:t>
            </a:r>
            <a:r>
              <a:rPr lang="lv-LV" sz="2400" b="1" dirty="0"/>
              <a:t> kopā ar pieciem citiem vīriem devās meklēt palīdzību. Atstādams Vaildu, viņš teica: ‘’Es atgriezīšos!’’</a:t>
            </a:r>
          </a:p>
          <a:p>
            <a:endParaRPr lang="lv-LV" sz="2400" b="1" dirty="0"/>
          </a:p>
          <a:p>
            <a:r>
              <a:rPr lang="lv-LV" sz="2400" b="1" dirty="0"/>
              <a:t>Likās, nav ne mazāko cerību, bet neviens to skaļi neteica. </a:t>
            </a:r>
            <a:r>
              <a:rPr lang="lv-LV" sz="2400" b="1" dirty="0" err="1"/>
              <a:t>Šekltons</a:t>
            </a:r>
            <a:r>
              <a:rPr lang="lv-LV" sz="2400" b="1" dirty="0"/>
              <a:t> ticēja, ka atgriezīsies. Tam ticēja arī </a:t>
            </a:r>
            <a:r>
              <a:rPr lang="lv-LV" sz="2400" b="1" dirty="0" err="1"/>
              <a:t>palicēji</a:t>
            </a:r>
            <a:r>
              <a:rPr lang="lv-LV" sz="2400" b="1" dirty="0"/>
              <a:t>. Jebkurš, kuram nebūtu ticības vadītājam, kāda bija </a:t>
            </a:r>
            <a:r>
              <a:rPr lang="lv-LV" sz="2400" b="1" dirty="0" err="1"/>
              <a:t>Šekltona</a:t>
            </a:r>
            <a:r>
              <a:rPr lang="lv-LV" sz="2400" b="1" dirty="0"/>
              <a:t> vīriem, teiktu, ka izglābšana nav iespējama. Vienīgais, kas </a:t>
            </a:r>
            <a:r>
              <a:rPr lang="lv-LV" sz="2400" b="1" dirty="0" err="1"/>
              <a:t>Šekltona</a:t>
            </a:r>
            <a:r>
              <a:rPr lang="lv-LV" sz="2400" b="1" dirty="0"/>
              <a:t> vīriem bija pietiekami, bija ticība vadītājam.</a:t>
            </a:r>
          </a:p>
        </p:txBody>
      </p:sp>
    </p:spTree>
    <p:extLst>
      <p:ext uri="{BB962C8B-B14F-4D97-AF65-F5344CB8AC3E}">
        <p14:creationId xmlns:p14="http://schemas.microsoft.com/office/powerpoint/2010/main" val="294470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8880" y="731520"/>
            <a:ext cx="8006080" cy="4893647"/>
          </a:xfrm>
          <a:prstGeom prst="rect">
            <a:avLst/>
          </a:prstGeom>
          <a:noFill/>
        </p:spPr>
        <p:txBody>
          <a:bodyPr wrap="square" rtlCol="0">
            <a:spAutoFit/>
          </a:bodyPr>
          <a:lstStyle/>
          <a:p>
            <a:r>
              <a:rPr lang="lv-LV" sz="2400" b="1" dirty="0"/>
              <a:t>Vajadzēja septiņpadsmit dienas un naktis, lai sasniegtu Dienviddžordžiju. Kuģa laivā nebija nekā, kas pasargātu viņus no sniega vētrām. Viņiem bija maz ēdamā un dzeramā, bet viņi to paveica!</a:t>
            </a:r>
          </a:p>
          <a:p>
            <a:endParaRPr lang="lv-LV" sz="2400" b="1" dirty="0"/>
          </a:p>
          <a:p>
            <a:r>
              <a:rPr lang="lv-LV" sz="2400" b="1" dirty="0"/>
              <a:t>Pateicīgi, ka ir vispār atbraukuši, viņi apjauta, ka ir izsēdušies nepareizajā salas pusē!</a:t>
            </a:r>
          </a:p>
          <a:p>
            <a:endParaRPr lang="lv-LV" sz="2400" b="1" dirty="0"/>
          </a:p>
          <a:p>
            <a:r>
              <a:rPr lang="lv-LV" sz="2400" b="1" dirty="0"/>
              <a:t>Līdz vienīgajai salas apmetnei bija 36 stundas ilgs ceļš, kuru vajadzēja noiet pāri salas bezvārda kalniem un šļūdoņiem.</a:t>
            </a:r>
          </a:p>
          <a:p>
            <a:endParaRPr lang="lv-LV" sz="2400" b="1" dirty="0"/>
          </a:p>
          <a:p>
            <a:r>
              <a:rPr lang="lv-LV" sz="2400" b="1" dirty="0"/>
              <a:t>Šajā laikā </a:t>
            </a:r>
            <a:r>
              <a:rPr lang="lv-LV" sz="2400" b="1" dirty="0" err="1"/>
              <a:t>Šekltons</a:t>
            </a:r>
            <a:r>
              <a:rPr lang="lv-LV" sz="2400" b="1" dirty="0"/>
              <a:t> un viņa vīri bija pārliecināti, ka saņem palīdzību no Dieva, kas atbild uz viņu lūgšanām.</a:t>
            </a:r>
          </a:p>
        </p:txBody>
      </p:sp>
    </p:spTree>
    <p:extLst>
      <p:ext uri="{BB962C8B-B14F-4D97-AF65-F5344CB8AC3E}">
        <p14:creationId xmlns:p14="http://schemas.microsoft.com/office/powerpoint/2010/main" val="825884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1124</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6</cp:revision>
  <dcterms:created xsi:type="dcterms:W3CDTF">2017-05-26T11:10:22Z</dcterms:created>
  <dcterms:modified xsi:type="dcterms:W3CDTF">2017-05-26T12:02:04Z</dcterms:modified>
</cp:coreProperties>
</file>