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724" y="36"/>
      </p:cViewPr>
      <p:guideLst/>
    </p:cSldViewPr>
  </p:slideViewPr>
  <p:notesTextViewPr>
    <p:cViewPr>
      <p:scale>
        <a:sx n="1" d="1"/>
        <a:sy n="1" d="1"/>
      </p:scale>
      <p:origin x="0" y="-16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1FF30D4-063D-4FFC-A60D-8435D270069C}" type="datetimeFigureOut">
              <a:rPr lang="en-GB" smtClean="0"/>
              <a:t>07/11/2016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9B3FFAF-500C-4952-BE5D-098FED95A584}" type="slidenum">
              <a:rPr lang="en-GB" smtClean="0"/>
              <a:t>‹#›</a:t>
            </a:fld>
            <a:endParaRPr lang="en-GB"/>
          </a:p>
        </p:txBody>
      </p:sp>
    </p:spTree>
    <p:extLst>
      <p:ext uri="{BB962C8B-B14F-4D97-AF65-F5344CB8AC3E}">
        <p14:creationId xmlns:p14="http://schemas.microsoft.com/office/powerpoint/2010/main" val="37431508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a:t>Šajā nodarbībā nepieciešams:</a:t>
            </a:r>
            <a:br>
              <a:rPr lang="lv-LV" dirty="0"/>
            </a:br>
            <a:r>
              <a:rPr lang="lv-LV" dirty="0"/>
              <a:t>papīrs;</a:t>
            </a:r>
          </a:p>
          <a:p>
            <a:r>
              <a:rPr lang="lv-LV"/>
              <a:t>zīmuļi</a:t>
            </a:r>
            <a:endParaRPr lang="en-GB"/>
          </a:p>
        </p:txBody>
      </p:sp>
      <p:sp>
        <p:nvSpPr>
          <p:cNvPr id="4" name="Slide Number Placeholder 3"/>
          <p:cNvSpPr>
            <a:spLocks noGrp="1"/>
          </p:cNvSpPr>
          <p:nvPr>
            <p:ph type="sldNum" sz="quarter" idx="10"/>
          </p:nvPr>
        </p:nvSpPr>
        <p:spPr/>
        <p:txBody>
          <a:bodyPr/>
          <a:lstStyle/>
          <a:p>
            <a:fld id="{29B3FFAF-500C-4952-BE5D-098FED95A584}" type="slidenum">
              <a:rPr lang="en-GB" smtClean="0"/>
              <a:t>1</a:t>
            </a:fld>
            <a:endParaRPr lang="en-GB"/>
          </a:p>
        </p:txBody>
      </p:sp>
    </p:spTree>
    <p:extLst>
      <p:ext uri="{BB962C8B-B14F-4D97-AF65-F5344CB8AC3E}">
        <p14:creationId xmlns:p14="http://schemas.microsoft.com/office/powerpoint/2010/main" val="38968045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889EAE75-E2F5-4A9A-9C35-962E74A6ECEE}" type="datetimeFigureOut">
              <a:rPr lang="en-GB" smtClean="0"/>
              <a:t>07/11/2016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E17ACF-B167-4D51-A542-6A602D32E7B3}" type="slidenum">
              <a:rPr lang="en-GB" smtClean="0"/>
              <a:t>‹#›</a:t>
            </a:fld>
            <a:endParaRPr lang="en-GB"/>
          </a:p>
        </p:txBody>
      </p:sp>
    </p:spTree>
    <p:extLst>
      <p:ext uri="{BB962C8B-B14F-4D97-AF65-F5344CB8AC3E}">
        <p14:creationId xmlns:p14="http://schemas.microsoft.com/office/powerpoint/2010/main" val="3490289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89EAE75-E2F5-4A9A-9C35-962E74A6ECEE}" type="datetimeFigureOut">
              <a:rPr lang="en-GB" smtClean="0"/>
              <a:t>07/11/2016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E17ACF-B167-4D51-A542-6A602D32E7B3}" type="slidenum">
              <a:rPr lang="en-GB" smtClean="0"/>
              <a:t>‹#›</a:t>
            </a:fld>
            <a:endParaRPr lang="en-GB"/>
          </a:p>
        </p:txBody>
      </p:sp>
    </p:spTree>
    <p:extLst>
      <p:ext uri="{BB962C8B-B14F-4D97-AF65-F5344CB8AC3E}">
        <p14:creationId xmlns:p14="http://schemas.microsoft.com/office/powerpoint/2010/main" val="7258558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89EAE75-E2F5-4A9A-9C35-962E74A6ECEE}" type="datetimeFigureOut">
              <a:rPr lang="en-GB" smtClean="0"/>
              <a:t>07/11/2016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E17ACF-B167-4D51-A542-6A602D32E7B3}" type="slidenum">
              <a:rPr lang="en-GB" smtClean="0"/>
              <a:t>‹#›</a:t>
            </a:fld>
            <a:endParaRPr lang="en-GB"/>
          </a:p>
        </p:txBody>
      </p:sp>
    </p:spTree>
    <p:extLst>
      <p:ext uri="{BB962C8B-B14F-4D97-AF65-F5344CB8AC3E}">
        <p14:creationId xmlns:p14="http://schemas.microsoft.com/office/powerpoint/2010/main" val="228715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89EAE75-E2F5-4A9A-9C35-962E74A6ECEE}" type="datetimeFigureOut">
              <a:rPr lang="en-GB" smtClean="0"/>
              <a:t>07/11/2016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E17ACF-B167-4D51-A542-6A602D32E7B3}" type="slidenum">
              <a:rPr lang="en-GB" smtClean="0"/>
              <a:t>‹#›</a:t>
            </a:fld>
            <a:endParaRPr lang="en-GB"/>
          </a:p>
        </p:txBody>
      </p:sp>
    </p:spTree>
    <p:extLst>
      <p:ext uri="{BB962C8B-B14F-4D97-AF65-F5344CB8AC3E}">
        <p14:creationId xmlns:p14="http://schemas.microsoft.com/office/powerpoint/2010/main" val="23558330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89EAE75-E2F5-4A9A-9C35-962E74A6ECEE}" type="datetimeFigureOut">
              <a:rPr lang="en-GB" smtClean="0"/>
              <a:t>07/11/2016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E17ACF-B167-4D51-A542-6A602D32E7B3}" type="slidenum">
              <a:rPr lang="en-GB" smtClean="0"/>
              <a:t>‹#›</a:t>
            </a:fld>
            <a:endParaRPr lang="en-GB"/>
          </a:p>
        </p:txBody>
      </p:sp>
    </p:spTree>
    <p:extLst>
      <p:ext uri="{BB962C8B-B14F-4D97-AF65-F5344CB8AC3E}">
        <p14:creationId xmlns:p14="http://schemas.microsoft.com/office/powerpoint/2010/main" val="37250118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889EAE75-E2F5-4A9A-9C35-962E74A6ECEE}" type="datetimeFigureOut">
              <a:rPr lang="en-GB" smtClean="0"/>
              <a:t>07/11/2016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EE17ACF-B167-4D51-A542-6A602D32E7B3}" type="slidenum">
              <a:rPr lang="en-GB" smtClean="0"/>
              <a:t>‹#›</a:t>
            </a:fld>
            <a:endParaRPr lang="en-GB"/>
          </a:p>
        </p:txBody>
      </p:sp>
    </p:spTree>
    <p:extLst>
      <p:ext uri="{BB962C8B-B14F-4D97-AF65-F5344CB8AC3E}">
        <p14:creationId xmlns:p14="http://schemas.microsoft.com/office/powerpoint/2010/main" val="13109946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889EAE75-E2F5-4A9A-9C35-962E74A6ECEE}" type="datetimeFigureOut">
              <a:rPr lang="en-GB" smtClean="0"/>
              <a:t>07/11/2016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EE17ACF-B167-4D51-A542-6A602D32E7B3}" type="slidenum">
              <a:rPr lang="en-GB" smtClean="0"/>
              <a:t>‹#›</a:t>
            </a:fld>
            <a:endParaRPr lang="en-GB"/>
          </a:p>
        </p:txBody>
      </p:sp>
    </p:spTree>
    <p:extLst>
      <p:ext uri="{BB962C8B-B14F-4D97-AF65-F5344CB8AC3E}">
        <p14:creationId xmlns:p14="http://schemas.microsoft.com/office/powerpoint/2010/main" val="35120045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89EAE75-E2F5-4A9A-9C35-962E74A6ECEE}" type="datetimeFigureOut">
              <a:rPr lang="en-GB" smtClean="0"/>
              <a:t>07/11/2016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EE17ACF-B167-4D51-A542-6A602D32E7B3}" type="slidenum">
              <a:rPr lang="en-GB" smtClean="0"/>
              <a:t>‹#›</a:t>
            </a:fld>
            <a:endParaRPr lang="en-GB"/>
          </a:p>
        </p:txBody>
      </p:sp>
    </p:spTree>
    <p:extLst>
      <p:ext uri="{BB962C8B-B14F-4D97-AF65-F5344CB8AC3E}">
        <p14:creationId xmlns:p14="http://schemas.microsoft.com/office/powerpoint/2010/main" val="32219216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9EAE75-E2F5-4A9A-9C35-962E74A6ECEE}" type="datetimeFigureOut">
              <a:rPr lang="en-GB" smtClean="0"/>
              <a:t>07/11/2016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EE17ACF-B167-4D51-A542-6A602D32E7B3}" type="slidenum">
              <a:rPr lang="en-GB" smtClean="0"/>
              <a:t>‹#›</a:t>
            </a:fld>
            <a:endParaRPr lang="en-GB"/>
          </a:p>
        </p:txBody>
      </p:sp>
    </p:spTree>
    <p:extLst>
      <p:ext uri="{BB962C8B-B14F-4D97-AF65-F5344CB8AC3E}">
        <p14:creationId xmlns:p14="http://schemas.microsoft.com/office/powerpoint/2010/main" val="22403729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89EAE75-E2F5-4A9A-9C35-962E74A6ECEE}" type="datetimeFigureOut">
              <a:rPr lang="en-GB" smtClean="0"/>
              <a:t>07/11/2016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EE17ACF-B167-4D51-A542-6A602D32E7B3}" type="slidenum">
              <a:rPr lang="en-GB" smtClean="0"/>
              <a:t>‹#›</a:t>
            </a:fld>
            <a:endParaRPr lang="en-GB"/>
          </a:p>
        </p:txBody>
      </p:sp>
    </p:spTree>
    <p:extLst>
      <p:ext uri="{BB962C8B-B14F-4D97-AF65-F5344CB8AC3E}">
        <p14:creationId xmlns:p14="http://schemas.microsoft.com/office/powerpoint/2010/main" val="35846190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89EAE75-E2F5-4A9A-9C35-962E74A6ECEE}" type="datetimeFigureOut">
              <a:rPr lang="en-GB" smtClean="0"/>
              <a:t>07/11/2016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EE17ACF-B167-4D51-A542-6A602D32E7B3}" type="slidenum">
              <a:rPr lang="en-GB" smtClean="0"/>
              <a:t>‹#›</a:t>
            </a:fld>
            <a:endParaRPr lang="en-GB"/>
          </a:p>
        </p:txBody>
      </p:sp>
    </p:spTree>
    <p:extLst>
      <p:ext uri="{BB962C8B-B14F-4D97-AF65-F5344CB8AC3E}">
        <p14:creationId xmlns:p14="http://schemas.microsoft.com/office/powerpoint/2010/main" val="17110722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9EAE75-E2F5-4A9A-9C35-962E74A6ECEE}" type="datetimeFigureOut">
              <a:rPr lang="en-GB" smtClean="0"/>
              <a:t>07/11/2016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E17ACF-B167-4D51-A542-6A602D32E7B3}" type="slidenum">
              <a:rPr lang="en-GB" smtClean="0"/>
              <a:t>‹#›</a:t>
            </a:fld>
            <a:endParaRPr lang="en-GB"/>
          </a:p>
        </p:txBody>
      </p:sp>
    </p:spTree>
    <p:extLst>
      <p:ext uri="{BB962C8B-B14F-4D97-AF65-F5344CB8AC3E}">
        <p14:creationId xmlns:p14="http://schemas.microsoft.com/office/powerpoint/2010/main" val="37854456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7000" b="-17000"/>
          </a:stretch>
        </a:blipFill>
        <a:effectLst/>
      </p:bgPr>
    </p:bg>
    <p:spTree>
      <p:nvGrpSpPr>
        <p:cNvPr id="1" name=""/>
        <p:cNvGrpSpPr/>
        <p:nvPr/>
      </p:nvGrpSpPr>
      <p:grpSpPr>
        <a:xfrm>
          <a:off x="0" y="0"/>
          <a:ext cx="0" cy="0"/>
          <a:chOff x="0" y="0"/>
          <a:chExt cx="0" cy="0"/>
        </a:xfrm>
      </p:grpSpPr>
      <p:sp>
        <p:nvSpPr>
          <p:cNvPr id="4" name="TextBox 3"/>
          <p:cNvSpPr txBox="1"/>
          <p:nvPr/>
        </p:nvSpPr>
        <p:spPr>
          <a:xfrm>
            <a:off x="1930400" y="2540000"/>
            <a:ext cx="8219440" cy="1200329"/>
          </a:xfrm>
          <a:prstGeom prst="rect">
            <a:avLst/>
          </a:prstGeom>
          <a:noFill/>
        </p:spPr>
        <p:txBody>
          <a:bodyPr wrap="square" rtlCol="0">
            <a:spAutoFit/>
          </a:bodyPr>
          <a:lstStyle/>
          <a:p>
            <a:pPr algn="ctr"/>
            <a:r>
              <a:rPr lang="en-US" sz="7200" dirty="0"/>
              <a:t>DIEVA PRAVIE</a:t>
            </a:r>
            <a:r>
              <a:rPr lang="lv-LV" sz="7200" dirty="0"/>
              <a:t>ŠI</a:t>
            </a:r>
            <a:endParaRPr lang="en-GB" sz="7200" dirty="0"/>
          </a:p>
        </p:txBody>
      </p:sp>
    </p:spTree>
    <p:extLst>
      <p:ext uri="{BB962C8B-B14F-4D97-AF65-F5344CB8AC3E}">
        <p14:creationId xmlns:p14="http://schemas.microsoft.com/office/powerpoint/2010/main" val="9991385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2" name="TextBox 1"/>
          <p:cNvSpPr txBox="1"/>
          <p:nvPr/>
        </p:nvSpPr>
        <p:spPr>
          <a:xfrm>
            <a:off x="2032000" y="2722880"/>
            <a:ext cx="8696960" cy="1200329"/>
          </a:xfrm>
          <a:prstGeom prst="rect">
            <a:avLst/>
          </a:prstGeom>
          <a:noFill/>
        </p:spPr>
        <p:txBody>
          <a:bodyPr wrap="square" rtlCol="0">
            <a:spAutoFit/>
          </a:bodyPr>
          <a:lstStyle/>
          <a:p>
            <a:r>
              <a:rPr lang="lv-LV" sz="7200" dirty="0"/>
              <a:t>SVĒTAIS VAKARĒDIENS</a:t>
            </a:r>
            <a:endParaRPr lang="en-GB" sz="7200" dirty="0"/>
          </a:p>
        </p:txBody>
      </p:sp>
    </p:spTree>
    <p:extLst>
      <p:ext uri="{BB962C8B-B14F-4D97-AF65-F5344CB8AC3E}">
        <p14:creationId xmlns:p14="http://schemas.microsoft.com/office/powerpoint/2010/main" val="34240361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2" name="TextBox 1"/>
          <p:cNvSpPr txBox="1"/>
          <p:nvPr/>
        </p:nvSpPr>
        <p:spPr>
          <a:xfrm>
            <a:off x="1483360" y="711200"/>
            <a:ext cx="9997440" cy="5570756"/>
          </a:xfrm>
          <a:prstGeom prst="rect">
            <a:avLst/>
          </a:prstGeom>
          <a:noFill/>
        </p:spPr>
        <p:txBody>
          <a:bodyPr wrap="square" rtlCol="0">
            <a:spAutoFit/>
          </a:bodyPr>
          <a:lstStyle/>
          <a:p>
            <a:r>
              <a:rPr lang="lv-LV" sz="2800" dirty="0"/>
              <a:t>Šajā pēdējā vakarā Jēzus paņēma maizi, pateicās, pārlauza to un deva saviem mācekļiem, sacīdams: </a:t>
            </a:r>
            <a:r>
              <a:rPr lang="lv-LV" sz="3600" dirty="0"/>
              <a:t>’’Tā ir Mana miesa, kas par jums tiek dota. To dariet mani pieminēdami!’’</a:t>
            </a:r>
          </a:p>
          <a:p>
            <a:endParaRPr lang="lv-LV" sz="2800" dirty="0"/>
          </a:p>
          <a:p>
            <a:r>
              <a:rPr lang="lv-LV" sz="2800" dirty="0"/>
              <a:t>Kā arī pēc vakarēdiena ņēma biķeri, sacīdams: ‘</a:t>
            </a:r>
            <a:r>
              <a:rPr lang="lv-LV" sz="3600" dirty="0"/>
              <a:t>’Šis biķeris ir jaunā derība Manās asinīs, kas par jums top izlietas</a:t>
            </a:r>
            <a:r>
              <a:rPr lang="lv-LV" sz="2800" dirty="0"/>
              <a:t>.’’ Tādā veidā Jēzus norādīja uz Viņa ievainoto miesu un asinīm, kas plūdīs kā maksa par mūsu grēkiem pie krusta.</a:t>
            </a:r>
          </a:p>
          <a:p>
            <a:endParaRPr lang="lv-LV" sz="2800" dirty="0"/>
          </a:p>
          <a:p>
            <a:r>
              <a:rPr lang="lv-LV" sz="3600" dirty="0"/>
              <a:t>Šodien Jēzus nāves pieminēšanu šādā veidā, līdz Viņš nāks atkal sauc par Svēto Vakarēdienu.</a:t>
            </a:r>
            <a:endParaRPr lang="en-GB" sz="3600" dirty="0"/>
          </a:p>
        </p:txBody>
      </p:sp>
    </p:spTree>
    <p:extLst>
      <p:ext uri="{BB962C8B-B14F-4D97-AF65-F5344CB8AC3E}">
        <p14:creationId xmlns:p14="http://schemas.microsoft.com/office/powerpoint/2010/main" val="246623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2" name="TextBox 1"/>
          <p:cNvSpPr txBox="1"/>
          <p:nvPr/>
        </p:nvSpPr>
        <p:spPr>
          <a:xfrm>
            <a:off x="477299" y="695297"/>
            <a:ext cx="11350487" cy="5693866"/>
          </a:xfrm>
          <a:prstGeom prst="rect">
            <a:avLst/>
          </a:prstGeom>
          <a:noFill/>
        </p:spPr>
        <p:txBody>
          <a:bodyPr wrap="square" rtlCol="0">
            <a:spAutoFit/>
          </a:bodyPr>
          <a:lstStyle/>
          <a:p>
            <a:r>
              <a:rPr lang="lv-LV" sz="3600" b="1" dirty="0"/>
              <a:t>Pravieši ir Dieva pārstāvji uz zemes</a:t>
            </a:r>
            <a:r>
              <a:rPr lang="lv-LV" sz="3600" dirty="0"/>
              <a:t>. </a:t>
            </a:r>
            <a:r>
              <a:rPr lang="lv-LV" sz="2800" dirty="0"/>
              <a:t>Tie cilvēki, kuri saņem aicinājumu no Dieva, var kļūt par praviešiem</a:t>
            </a:r>
            <a:r>
              <a:rPr lang="lv-LV" sz="3600" dirty="0"/>
              <a:t>. </a:t>
            </a:r>
          </a:p>
          <a:p>
            <a:endParaRPr lang="lv-LV" sz="3600" dirty="0"/>
          </a:p>
          <a:p>
            <a:r>
              <a:rPr lang="en-GB" sz="3600" dirty="0" err="1"/>
              <a:t>Pravie</a:t>
            </a:r>
            <a:r>
              <a:rPr lang="lv-LV" sz="3600" dirty="0" err="1"/>
              <a:t>ša</a:t>
            </a:r>
            <a:r>
              <a:rPr lang="lv-LV" sz="3600" dirty="0"/>
              <a:t> mērķis uz zemes ir</a:t>
            </a:r>
            <a:r>
              <a:rPr lang="en-GB" sz="3600" dirty="0"/>
              <a:t> </a:t>
            </a:r>
            <a:r>
              <a:rPr lang="en-GB" sz="3600" dirty="0" err="1"/>
              <a:t>māc</a:t>
            </a:r>
            <a:r>
              <a:rPr lang="lv-LV" sz="3600" dirty="0" err="1"/>
              <a:t>īt</a:t>
            </a:r>
            <a:r>
              <a:rPr lang="lv-LV" sz="3600" dirty="0"/>
              <a:t> </a:t>
            </a:r>
            <a:r>
              <a:rPr lang="en-GB" sz="3600" dirty="0" err="1"/>
              <a:t>patiesību</a:t>
            </a:r>
            <a:r>
              <a:rPr lang="en-GB" sz="3600" dirty="0"/>
              <a:t> un </a:t>
            </a:r>
            <a:r>
              <a:rPr lang="en-GB" sz="3600" dirty="0" err="1"/>
              <a:t>izskaidro</a:t>
            </a:r>
            <a:r>
              <a:rPr lang="lv-LV" sz="3600" dirty="0"/>
              <a:t>t</a:t>
            </a:r>
            <a:r>
              <a:rPr lang="en-GB" sz="3600" dirty="0"/>
              <a:t> </a:t>
            </a:r>
            <a:r>
              <a:rPr lang="en-GB" sz="3600" dirty="0" err="1"/>
              <a:t>Dieva</a:t>
            </a:r>
            <a:r>
              <a:rPr lang="en-GB" sz="3600" dirty="0"/>
              <a:t> </a:t>
            </a:r>
            <a:r>
              <a:rPr lang="en-GB" sz="3600" dirty="0" err="1"/>
              <a:t>vārdu</a:t>
            </a:r>
            <a:r>
              <a:rPr lang="lv-LV" sz="3600" dirty="0"/>
              <a:t> cilvēkiem</a:t>
            </a:r>
            <a:r>
              <a:rPr lang="en-GB" sz="3600" dirty="0"/>
              <a:t>.</a:t>
            </a:r>
            <a:r>
              <a:rPr lang="lv-LV" sz="2800" dirty="0"/>
              <a:t> Pravietis var būt jauns vai vecs, augsti izglītots vai arī bez jebkādas izglītības.</a:t>
            </a:r>
          </a:p>
          <a:p>
            <a:endParaRPr lang="lv-LV" sz="2800" dirty="0"/>
          </a:p>
          <a:p>
            <a:r>
              <a:rPr lang="lv-LV" sz="2800" dirty="0"/>
              <a:t> </a:t>
            </a:r>
            <a:r>
              <a:rPr lang="lv-LV" sz="3600" dirty="0"/>
              <a:t>Viens no Dieva praviešiem bija Mozus, kurš izveda tūkstošiem savu tautiešu no Ēģiptes </a:t>
            </a:r>
            <a:r>
              <a:rPr lang="lv-LV" sz="2800" dirty="0"/>
              <a:t>un verdzības uz apsolīto zemi. </a:t>
            </a:r>
          </a:p>
          <a:p>
            <a:r>
              <a:rPr lang="lv-LV" sz="2800" dirty="0"/>
              <a:t>Viņš uzrakstīja pirmās piecas Vecās Derības grāmatas un </a:t>
            </a:r>
            <a:r>
              <a:rPr lang="lv-LV" sz="2800" b="1" dirty="0"/>
              <a:t>pierakstīja Desmit baušļus.</a:t>
            </a:r>
            <a:endParaRPr lang="en-GB" sz="2800" b="1" dirty="0"/>
          </a:p>
        </p:txBody>
      </p:sp>
    </p:spTree>
    <p:extLst>
      <p:ext uri="{BB962C8B-B14F-4D97-AF65-F5344CB8AC3E}">
        <p14:creationId xmlns:p14="http://schemas.microsoft.com/office/powerpoint/2010/main" val="21825989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8000"/>
            <a:extLst>
              <a:ext uri="{BEBA8EAE-BF5A-486C-A8C5-ECC9F3942E4B}">
                <a14:imgProps xmlns:a14="http://schemas.microsoft.com/office/drawing/2010/main">
                  <a14:imgLayer r:embed="rId3">
                    <a14:imgEffect>
                      <a14:artisticMarker/>
                    </a14:imgEffect>
                    <a14:imgEffect>
                      <a14:sharpenSoften amount="23000"/>
                    </a14:imgEffect>
                    <a14:imgEffect>
                      <a14:brightnessContrast contrast="-40000"/>
                    </a14:imgEffect>
                  </a14:imgLayer>
                </a14:imgProps>
              </a:ext>
            </a:extLst>
          </a:blip>
          <a:srcRect/>
          <a:stretch>
            <a:fillRect t="-23000" b="-23000"/>
          </a:stretch>
        </a:blipFill>
        <a:effectLst/>
      </p:bgPr>
    </p:bg>
    <p:spTree>
      <p:nvGrpSpPr>
        <p:cNvPr id="1" name=""/>
        <p:cNvGrpSpPr/>
        <p:nvPr/>
      </p:nvGrpSpPr>
      <p:grpSpPr>
        <a:xfrm>
          <a:off x="0" y="0"/>
          <a:ext cx="0" cy="0"/>
          <a:chOff x="0" y="0"/>
          <a:chExt cx="0" cy="0"/>
        </a:xfrm>
      </p:grpSpPr>
      <p:sp>
        <p:nvSpPr>
          <p:cNvPr id="2" name="TextBox 1"/>
          <p:cNvSpPr txBox="1"/>
          <p:nvPr/>
        </p:nvSpPr>
        <p:spPr>
          <a:xfrm>
            <a:off x="2458720" y="1259840"/>
            <a:ext cx="6299200" cy="2092881"/>
          </a:xfrm>
          <a:prstGeom prst="rect">
            <a:avLst/>
          </a:prstGeom>
          <a:noFill/>
        </p:spPr>
        <p:txBody>
          <a:bodyPr wrap="square" rtlCol="0">
            <a:spAutoFit/>
            <a:scene3d>
              <a:camera prst="isometricOffAxis2Right">
                <a:rot lat="821585" lon="20245277" rev="707811"/>
              </a:camera>
              <a:lightRig rig="threePt" dir="t"/>
            </a:scene3d>
            <a:sp3d extrusionH="57150" prstMaterial="dkEdge">
              <a:bevelT w="50800" h="38100" prst="riblet"/>
              <a:bevelB w="50800" h="38100" prst="riblet"/>
              <a:extrusionClr>
                <a:schemeClr val="accent1">
                  <a:lumMod val="40000"/>
                  <a:lumOff val="60000"/>
                </a:schemeClr>
              </a:extrusionClr>
            </a:sp3d>
          </a:bodyPr>
          <a:lstStyle/>
          <a:p>
            <a:r>
              <a:rPr lang="lv-LV" sz="13000" i="1" dirty="0">
                <a:gradFill flip="none" rotWithShape="1">
                  <a:gsLst>
                    <a:gs pos="0">
                      <a:schemeClr val="accent5">
                        <a:lumMod val="78000"/>
                        <a:lumOff val="22000"/>
                        <a:alpha val="31000"/>
                      </a:schemeClr>
                    </a:gs>
                    <a:gs pos="46000">
                      <a:schemeClr val="accent5">
                        <a:lumMod val="95000"/>
                        <a:lumOff val="5000"/>
                      </a:schemeClr>
                    </a:gs>
                    <a:gs pos="100000">
                      <a:schemeClr val="accent5">
                        <a:lumMod val="60000"/>
                      </a:schemeClr>
                    </a:gs>
                  </a:gsLst>
                  <a:path path="circle">
                    <a:fillToRect l="50000" t="50000" r="50000" b="50000"/>
                  </a:path>
                  <a:tileRect/>
                </a:gradFill>
                <a:effectLst>
                  <a:glow rad="114300">
                    <a:schemeClr val="accent1">
                      <a:lumMod val="75000"/>
                      <a:alpha val="20000"/>
                    </a:schemeClr>
                  </a:glow>
                  <a:outerShdw blurRad="50800" dist="584200" dir="16200000" rotWithShape="0">
                    <a:schemeClr val="accent3">
                      <a:lumMod val="50000"/>
                      <a:alpha val="40000"/>
                    </a:schemeClr>
                  </a:outerShdw>
                </a:effectLst>
              </a:rPr>
              <a:t>Laiks</a:t>
            </a:r>
            <a:endParaRPr lang="en-GB" sz="13000" i="1" dirty="0">
              <a:gradFill flip="none" rotWithShape="1">
                <a:gsLst>
                  <a:gs pos="0">
                    <a:schemeClr val="accent5">
                      <a:lumMod val="78000"/>
                      <a:lumOff val="22000"/>
                      <a:alpha val="31000"/>
                    </a:schemeClr>
                  </a:gs>
                  <a:gs pos="46000">
                    <a:schemeClr val="accent5">
                      <a:lumMod val="95000"/>
                      <a:lumOff val="5000"/>
                    </a:schemeClr>
                  </a:gs>
                  <a:gs pos="100000">
                    <a:schemeClr val="accent5">
                      <a:lumMod val="60000"/>
                    </a:schemeClr>
                  </a:gs>
                </a:gsLst>
                <a:path path="circle">
                  <a:fillToRect l="50000" t="50000" r="50000" b="50000"/>
                </a:path>
                <a:tileRect/>
              </a:gradFill>
              <a:effectLst>
                <a:glow rad="114300">
                  <a:schemeClr val="accent1">
                    <a:lumMod val="75000"/>
                    <a:alpha val="20000"/>
                  </a:schemeClr>
                </a:glow>
                <a:outerShdw blurRad="50800" dist="584200" dir="16200000" rotWithShape="0">
                  <a:schemeClr val="accent3">
                    <a:lumMod val="50000"/>
                    <a:alpha val="40000"/>
                  </a:schemeClr>
                </a:outerShdw>
              </a:effectLst>
            </a:endParaRPr>
          </a:p>
        </p:txBody>
      </p:sp>
      <p:sp>
        <p:nvSpPr>
          <p:cNvPr id="3" name="TextBox 2"/>
          <p:cNvSpPr txBox="1"/>
          <p:nvPr/>
        </p:nvSpPr>
        <p:spPr>
          <a:xfrm>
            <a:off x="3881120" y="3251200"/>
            <a:ext cx="6695440" cy="2246769"/>
          </a:xfrm>
          <a:prstGeom prst="rect">
            <a:avLst/>
          </a:prstGeom>
          <a:noFill/>
        </p:spPr>
        <p:txBody>
          <a:bodyPr wrap="square" rtlCol="0">
            <a:spAutoFit/>
            <a:scene3d>
              <a:camera prst="perspectiveContrastingLeftFacing"/>
              <a:lightRig rig="threePt" dir="t"/>
            </a:scene3d>
            <a:sp3d extrusionH="57150">
              <a:bevelT w="38100" h="38100"/>
              <a:bevelB w="57150" h="38100" prst="artDeco"/>
            </a:sp3d>
          </a:bodyPr>
          <a:lstStyle/>
          <a:p>
            <a:r>
              <a:rPr lang="lv-LV" sz="14000" dirty="0">
                <a:gradFill flip="none" rotWithShape="1">
                  <a:gsLst>
                    <a:gs pos="0">
                      <a:srgbClr val="FF0000"/>
                    </a:gs>
                    <a:gs pos="46000">
                      <a:srgbClr val="C00000">
                        <a:lumMod val="94000"/>
                        <a:lumOff val="6000"/>
                      </a:srgbClr>
                    </a:gs>
                    <a:gs pos="100000">
                      <a:schemeClr val="accent5">
                        <a:lumMod val="60000"/>
                      </a:schemeClr>
                    </a:gs>
                  </a:gsLst>
                  <a:path path="circle">
                    <a:fillToRect l="100000" b="100000"/>
                  </a:path>
                  <a:tileRect t="-100000" r="-100000"/>
                </a:gradFill>
                <a:effectLst>
                  <a:glow rad="139700">
                    <a:schemeClr val="accent2">
                      <a:lumMod val="40000"/>
                      <a:lumOff val="60000"/>
                      <a:alpha val="40000"/>
                    </a:schemeClr>
                  </a:glow>
                  <a:outerShdw blurRad="60007" dist="200025" dir="15000000" sy="30000" kx="-1800000" algn="bl" rotWithShape="0">
                    <a:prstClr val="black">
                      <a:alpha val="32000"/>
                    </a:prstClr>
                  </a:outerShdw>
                </a:effectLst>
              </a:rPr>
              <a:t>stāstam!</a:t>
            </a:r>
            <a:endParaRPr lang="en-GB" sz="14000" dirty="0">
              <a:gradFill flip="none" rotWithShape="1">
                <a:gsLst>
                  <a:gs pos="0">
                    <a:srgbClr val="FF0000"/>
                  </a:gs>
                  <a:gs pos="46000">
                    <a:srgbClr val="C00000">
                      <a:lumMod val="94000"/>
                      <a:lumOff val="6000"/>
                    </a:srgbClr>
                  </a:gs>
                  <a:gs pos="100000">
                    <a:schemeClr val="accent5">
                      <a:lumMod val="60000"/>
                    </a:schemeClr>
                  </a:gs>
                </a:gsLst>
                <a:path path="circle">
                  <a:fillToRect l="100000" b="100000"/>
                </a:path>
                <a:tileRect t="-100000" r="-100000"/>
              </a:gradFill>
              <a:effectLst>
                <a:glow rad="139700">
                  <a:schemeClr val="accent2">
                    <a:lumMod val="40000"/>
                    <a:lumOff val="60000"/>
                    <a:alpha val="40000"/>
                  </a:schemeClr>
                </a:glow>
                <a:outerShdw blurRad="60007" dist="200025" dir="15000000" sy="30000" kx="-1800000" algn="bl" rotWithShape="0">
                  <a:prstClr val="black">
                    <a:alpha val="32000"/>
                  </a:prstClr>
                </a:outerShdw>
              </a:effectLst>
            </a:endParaRPr>
          </a:p>
        </p:txBody>
      </p:sp>
    </p:spTree>
    <p:extLst>
      <p:ext uri="{BB962C8B-B14F-4D97-AF65-F5344CB8AC3E}">
        <p14:creationId xmlns:p14="http://schemas.microsoft.com/office/powerpoint/2010/main" val="24329384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8000"/>
            <a:lum/>
          </a:blip>
          <a:srcRect/>
          <a:stretch>
            <a:fillRect t="-23000" b="-23000"/>
          </a:stretch>
        </a:blipFill>
        <a:effectLst/>
      </p:bgPr>
    </p:bg>
    <p:spTree>
      <p:nvGrpSpPr>
        <p:cNvPr id="1" name=""/>
        <p:cNvGrpSpPr/>
        <p:nvPr/>
      </p:nvGrpSpPr>
      <p:grpSpPr>
        <a:xfrm>
          <a:off x="0" y="0"/>
          <a:ext cx="0" cy="0"/>
          <a:chOff x="0" y="0"/>
          <a:chExt cx="0" cy="0"/>
        </a:xfrm>
      </p:grpSpPr>
      <p:sp>
        <p:nvSpPr>
          <p:cNvPr id="2" name="TextBox 1"/>
          <p:cNvSpPr txBox="1"/>
          <p:nvPr/>
        </p:nvSpPr>
        <p:spPr>
          <a:xfrm>
            <a:off x="1950720" y="690880"/>
            <a:ext cx="8839200" cy="5493812"/>
          </a:xfrm>
          <a:prstGeom prst="rect">
            <a:avLst/>
          </a:prstGeom>
          <a:noFill/>
        </p:spPr>
        <p:txBody>
          <a:bodyPr wrap="square" rtlCol="0">
            <a:spAutoFit/>
          </a:bodyPr>
          <a:lstStyle/>
          <a:p>
            <a:r>
              <a:rPr lang="lv-LV" sz="2700" b="1" dirty="0"/>
              <a:t>Kādā izraēliešu ģimenē māte ielika savu dēliņu groziņā un nolika upes maliņā. Šo bērniņu atrada faraona meita. Faraona meita nosauca puisēnu par Mozu un nolēma uzaudzināt par izglītotu jaunekli. Reiz Mozus izvēlējās aizstāvēt pazemotu izraēlieti un viņam nācās nogalināt kādu ēģiptieti. Mozu notiesāja, un viņš izvēlējās bēgt no valsts. Būdams prom no savas dzimtās zemes, Mozus kļuva par ganu. Kādā no dienām Mozus ieraudzīja liesmojošu krūmu. Piegājis pie krūma, Mozus sadzirdēja Dieva uzrunu, kurā teiks, ka Mozum jāizved izraēliešu tauta no Ēģiptes. Mozus devās pie faraona un lūdza atļauju izraēliešiem pamest Ēģipti. Pēc daudziem Mozus centieniem parādīt savu spēku, faraons atļāva izraēliešu tautai pamest Ēģipti. </a:t>
            </a:r>
            <a:endParaRPr lang="en-GB" sz="2700" b="1" dirty="0"/>
          </a:p>
        </p:txBody>
      </p:sp>
    </p:spTree>
    <p:extLst>
      <p:ext uri="{BB962C8B-B14F-4D97-AF65-F5344CB8AC3E}">
        <p14:creationId xmlns:p14="http://schemas.microsoft.com/office/powerpoint/2010/main" val="19964992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8000"/>
            <a:lum/>
          </a:blip>
          <a:srcRect/>
          <a:stretch>
            <a:fillRect t="-23000" b="-23000"/>
          </a:stretch>
        </a:blipFill>
        <a:effectLst/>
      </p:bgPr>
    </p:bg>
    <p:spTree>
      <p:nvGrpSpPr>
        <p:cNvPr id="1" name=""/>
        <p:cNvGrpSpPr/>
        <p:nvPr/>
      </p:nvGrpSpPr>
      <p:grpSpPr>
        <a:xfrm>
          <a:off x="0" y="0"/>
          <a:ext cx="0" cy="0"/>
          <a:chOff x="0" y="0"/>
          <a:chExt cx="0" cy="0"/>
        </a:xfrm>
      </p:grpSpPr>
      <p:sp>
        <p:nvSpPr>
          <p:cNvPr id="2" name="TextBox 1"/>
          <p:cNvSpPr txBox="1"/>
          <p:nvPr/>
        </p:nvSpPr>
        <p:spPr>
          <a:xfrm>
            <a:off x="1960880" y="619760"/>
            <a:ext cx="8585200" cy="5493812"/>
          </a:xfrm>
          <a:prstGeom prst="rect">
            <a:avLst/>
          </a:prstGeom>
          <a:noFill/>
        </p:spPr>
        <p:txBody>
          <a:bodyPr wrap="square" rtlCol="0">
            <a:spAutoFit/>
          </a:bodyPr>
          <a:lstStyle/>
          <a:p>
            <a:r>
              <a:rPr lang="lv-LV" sz="2700" b="1" dirty="0"/>
              <a:t>Neilgi pēc tam faraons nožēloja lēmumu un lika meklēt Mozu un izraēliešu tautu. Mozus ar sava zižļa spēku neļāva ēģiptiešiem, kuri viņus vēlējās panākt, pārvarēt jūru. Ūdeņi sakļāvās un appludināja faraona karaspēku. Kad pārtikas trūkuma dēļ, izraēliešu tauta jau sāka zaudēt ticību Dievu. Tajā brīdī Dievs uzrunāja Mozu un apsolīja dod ēdienu. Nākamajā rītā zeme bija klāta ar mannu. Pēc nonākšanas pie Sinaja kalna Mozus, Dieva aicināts, uzkāpa virsotnē, lai noslēgtu derību ar Dievu. 40 dienas un 40 naktis Mozus palika virsotnē, uzklausīdams Dieva balsi un saņemdams Dieva akmens plāksnītes ar desmit baušļiem. Kamēr izraēlieši gaidīja Mozu, viņi bija zaudējuši ticību Dievam. Nokāpis lejā, dusmās Mozus sadauzīja akmens plāksnes.</a:t>
            </a:r>
            <a:endParaRPr lang="en-GB" sz="2700" b="1" dirty="0"/>
          </a:p>
        </p:txBody>
      </p:sp>
    </p:spTree>
    <p:extLst>
      <p:ext uri="{BB962C8B-B14F-4D97-AF65-F5344CB8AC3E}">
        <p14:creationId xmlns:p14="http://schemas.microsoft.com/office/powerpoint/2010/main" val="28474582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8000"/>
            <a:lum/>
          </a:blip>
          <a:srcRect/>
          <a:stretch>
            <a:fillRect t="-17000" b="-17000"/>
          </a:stretch>
        </a:blipFill>
        <a:effectLst/>
      </p:bgPr>
    </p:bg>
    <p:spTree>
      <p:nvGrpSpPr>
        <p:cNvPr id="1" name=""/>
        <p:cNvGrpSpPr/>
        <p:nvPr/>
      </p:nvGrpSpPr>
      <p:grpSpPr>
        <a:xfrm>
          <a:off x="0" y="0"/>
          <a:ext cx="0" cy="0"/>
          <a:chOff x="0" y="0"/>
          <a:chExt cx="0" cy="0"/>
        </a:xfrm>
      </p:grpSpPr>
      <p:sp>
        <p:nvSpPr>
          <p:cNvPr id="2" name="TextBox 1"/>
          <p:cNvSpPr txBox="1"/>
          <p:nvPr/>
        </p:nvSpPr>
        <p:spPr>
          <a:xfrm>
            <a:off x="944880" y="2550160"/>
            <a:ext cx="10515600" cy="3847207"/>
          </a:xfrm>
          <a:prstGeom prst="rect">
            <a:avLst/>
          </a:prstGeom>
          <a:noFill/>
        </p:spPr>
        <p:txBody>
          <a:bodyPr wrap="square" rtlCol="0">
            <a:spAutoFit/>
          </a:bodyPr>
          <a:lstStyle/>
          <a:p>
            <a:pPr algn="ctr"/>
            <a:r>
              <a:rPr lang="lv-LV" sz="7200" dirty="0"/>
              <a:t>Pestītājs</a:t>
            </a:r>
          </a:p>
          <a:p>
            <a:pPr algn="ctr"/>
            <a:endParaRPr lang="lv-LV" sz="7200" dirty="0"/>
          </a:p>
          <a:p>
            <a:pPr algn="ctr"/>
            <a:endParaRPr lang="lv-LV" sz="7200" dirty="0"/>
          </a:p>
          <a:p>
            <a:pPr algn="ctr"/>
            <a:r>
              <a:rPr lang="lv-LV" sz="2800" dirty="0"/>
              <a:t>Praviešiem Dievs deva norādījumus par Pestītāju, kurš tiks sūtīts</a:t>
            </a:r>
            <a:endParaRPr lang="en-GB" sz="2800" dirty="0"/>
          </a:p>
        </p:txBody>
      </p:sp>
    </p:spTree>
    <p:extLst>
      <p:ext uri="{BB962C8B-B14F-4D97-AF65-F5344CB8AC3E}">
        <p14:creationId xmlns:p14="http://schemas.microsoft.com/office/powerpoint/2010/main" val="992749300"/>
      </p:ext>
    </p:extLst>
  </p:cSld>
  <p:clrMapOvr>
    <a:masterClrMapping/>
  </p:clrMapOvr>
  <mc:AlternateContent xmlns:mc="http://schemas.openxmlformats.org/markup-compatibility/2006" xmlns:p14="http://schemas.microsoft.com/office/powerpoint/2010/main">
    <mc:Choice Requires="p14">
      <p:transition p14:dur="10">
        <p:circle/>
      </p:transition>
    </mc:Choice>
    <mc:Fallback xmlns="">
      <p:transition>
        <p:circl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8000"/>
            <a:lum/>
          </a:blip>
          <a:srcRect/>
          <a:stretch>
            <a:fillRect t="-17000" b="-17000"/>
          </a:stretch>
        </a:blipFill>
        <a:effectLst/>
      </p:bgPr>
    </p:bg>
    <p:spTree>
      <p:nvGrpSpPr>
        <p:cNvPr id="1" name=""/>
        <p:cNvGrpSpPr/>
        <p:nvPr/>
      </p:nvGrpSpPr>
      <p:grpSpPr>
        <a:xfrm>
          <a:off x="0" y="0"/>
          <a:ext cx="0" cy="0"/>
          <a:chOff x="0" y="0"/>
          <a:chExt cx="0" cy="0"/>
        </a:xfrm>
      </p:grpSpPr>
      <p:sp>
        <p:nvSpPr>
          <p:cNvPr id="2" name="TextBox 1"/>
          <p:cNvSpPr txBox="1"/>
          <p:nvPr/>
        </p:nvSpPr>
        <p:spPr>
          <a:xfrm>
            <a:off x="834887" y="606287"/>
            <a:ext cx="10744200" cy="6001643"/>
          </a:xfrm>
          <a:prstGeom prst="rect">
            <a:avLst/>
          </a:prstGeom>
          <a:noFill/>
        </p:spPr>
        <p:txBody>
          <a:bodyPr wrap="square" rtlCol="0">
            <a:spAutoFit/>
          </a:bodyPr>
          <a:lstStyle/>
          <a:p>
            <a:r>
              <a:rPr lang="en-US" sz="3600" dirty="0"/>
              <a:t>K</a:t>
            </a:r>
            <a:r>
              <a:rPr lang="lv-LV" sz="3600" dirty="0"/>
              <a:t>ādu sievieti vārdā Marija apciemoja eņģelis un paziņoja, ka Marija tapts grūta un dzemdēs dēlu Jēzu. </a:t>
            </a:r>
            <a:r>
              <a:rPr lang="lv-LV" sz="2800" dirty="0"/>
              <a:t>Marija bija jaunava un nesaprata, kā tas ir iespējams. </a:t>
            </a:r>
          </a:p>
          <a:p>
            <a:r>
              <a:rPr lang="lv-LV" sz="2800" dirty="0"/>
              <a:t>Dievs padarīs Mariju grūtu pat nemaz nepieskaroties viņai. Marijas vīrs Jāzeps zināja, ka nav bērna tēvs, bet palīdzēs Marijai rūpēties par bērniņu. </a:t>
            </a:r>
          </a:p>
          <a:p>
            <a:r>
              <a:rPr lang="lv-LV" sz="3600" dirty="0"/>
              <a:t>Notika tā, kā Dievs bija teicis praviešiem, Jēzus piedzima kūtī Betlēmē. </a:t>
            </a:r>
            <a:r>
              <a:rPr lang="lv-LV" sz="2800" dirty="0"/>
              <a:t>Uz zemes Jēzus bija 33 gadus</a:t>
            </a:r>
            <a:r>
              <a:rPr lang="lv-LV" sz="3600" dirty="0"/>
              <a:t>. </a:t>
            </a:r>
          </a:p>
          <a:p>
            <a:endParaRPr lang="lv-LV" sz="3600" dirty="0"/>
          </a:p>
          <a:p>
            <a:r>
              <a:rPr lang="lv-LV" sz="3600" dirty="0"/>
              <a:t>Jēzus uzņēmās visu grēkus un tādēļ tika krustā sists.</a:t>
            </a:r>
            <a:r>
              <a:rPr lang="lv-LV" sz="2800" dirty="0"/>
              <a:t> Dienu pirms viņa nāves Jēzus kopā ar saviem 12 mācekļiem sapulcējās uz pēdējo maltīti</a:t>
            </a:r>
            <a:endParaRPr lang="en-GB" sz="2800" dirty="0"/>
          </a:p>
        </p:txBody>
      </p:sp>
    </p:spTree>
    <p:extLst>
      <p:ext uri="{BB962C8B-B14F-4D97-AF65-F5344CB8AC3E}">
        <p14:creationId xmlns:p14="http://schemas.microsoft.com/office/powerpoint/2010/main" val="6390242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9000" b="-9000"/>
          </a:stretch>
        </a:blipFill>
        <a:effectLst/>
      </p:bgPr>
    </p:bg>
    <p:spTree>
      <p:nvGrpSpPr>
        <p:cNvPr id="1" name=""/>
        <p:cNvGrpSpPr/>
        <p:nvPr/>
      </p:nvGrpSpPr>
      <p:grpSpPr>
        <a:xfrm>
          <a:off x="0" y="0"/>
          <a:ext cx="0" cy="0"/>
          <a:chOff x="0" y="0"/>
          <a:chExt cx="0" cy="0"/>
        </a:xfrm>
      </p:grpSpPr>
      <p:sp>
        <p:nvSpPr>
          <p:cNvPr id="2" name="TextBox 1"/>
          <p:cNvSpPr txBox="1"/>
          <p:nvPr/>
        </p:nvSpPr>
        <p:spPr>
          <a:xfrm>
            <a:off x="6797040" y="934720"/>
            <a:ext cx="5181600" cy="2123658"/>
          </a:xfrm>
          <a:prstGeom prst="rect">
            <a:avLst/>
          </a:prstGeom>
          <a:noFill/>
          <a:ln>
            <a:solidFill>
              <a:schemeClr val="bg2">
                <a:lumMod val="50000"/>
              </a:schemeClr>
            </a:solidFill>
          </a:ln>
          <a:effectLst>
            <a:glow rad="101600">
              <a:schemeClr val="accent3">
                <a:satMod val="175000"/>
                <a:alpha val="40000"/>
              </a:schemeClr>
            </a:glow>
            <a:outerShdw blurRad="228600" sx="101000" sy="101000" algn="ctr" rotWithShape="0">
              <a:prstClr val="black">
                <a:alpha val="82000"/>
              </a:prstClr>
            </a:outerShdw>
          </a:effectLst>
          <a:scene3d>
            <a:camera prst="isometricOffAxis2Left"/>
            <a:lightRig rig="threePt" dir="t"/>
          </a:scene3d>
          <a:sp3d extrusionH="76200">
            <a:bevelT prst="convex"/>
            <a:extrusionClr>
              <a:schemeClr val="bg2">
                <a:lumMod val="75000"/>
              </a:schemeClr>
            </a:extrusionClr>
          </a:sp3d>
        </p:spPr>
        <p:txBody>
          <a:bodyPr wrap="square" rtlCol="0">
            <a:spAutoFit/>
          </a:bodyPr>
          <a:lstStyle/>
          <a:p>
            <a:pPr algn="ctr"/>
            <a:r>
              <a:rPr lang="lv-LV" sz="4400" b="1" u="sng" dirty="0"/>
              <a:t>IZVEIDO REKLĀMAS PLAKĀTIŅU BETLĒMEI!</a:t>
            </a:r>
            <a:endParaRPr lang="en-GB" sz="4400" b="1" u="sng" dirty="0"/>
          </a:p>
        </p:txBody>
      </p:sp>
    </p:spTree>
    <p:extLst>
      <p:ext uri="{BB962C8B-B14F-4D97-AF65-F5344CB8AC3E}">
        <p14:creationId xmlns:p14="http://schemas.microsoft.com/office/powerpoint/2010/main" val="30750486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220717" y="1923393"/>
            <a:ext cx="2816773" cy="4524315"/>
          </a:xfrm>
          <a:prstGeom prst="rect">
            <a:avLst/>
          </a:prstGeom>
          <a:noFill/>
        </p:spPr>
        <p:txBody>
          <a:bodyPr wrap="square" rtlCol="0">
            <a:spAutoFit/>
          </a:bodyPr>
          <a:lstStyle/>
          <a:p>
            <a:r>
              <a:rPr lang="lv-LV" sz="3600" b="1" dirty="0"/>
              <a:t>IZSTĀSTI KĀDAM SEV LĪDZĀS, KO TU DARĪTU BETLĒMĒ, KAD NOKĻŪTU TUR!</a:t>
            </a:r>
            <a:endParaRPr lang="en-GB" sz="3600" b="1" dirty="0"/>
          </a:p>
        </p:txBody>
      </p:sp>
    </p:spTree>
    <p:extLst>
      <p:ext uri="{BB962C8B-B14F-4D97-AF65-F5344CB8AC3E}">
        <p14:creationId xmlns:p14="http://schemas.microsoft.com/office/powerpoint/2010/main" val="1861054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168</TotalTime>
  <Words>574</Words>
  <Application>Microsoft Office PowerPoint</Application>
  <PresentationFormat>Widescreen</PresentationFormat>
  <Paragraphs>31</Paragraphs>
  <Slides>11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Klinta Kasarenoka</dc:creator>
  <cp:lastModifiedBy>Klinta Kasarenoka</cp:lastModifiedBy>
  <cp:revision>18</cp:revision>
  <dcterms:created xsi:type="dcterms:W3CDTF">2016-11-06T14:27:52Z</dcterms:created>
  <dcterms:modified xsi:type="dcterms:W3CDTF">2016-11-07T19:04:37Z</dcterms:modified>
</cp:coreProperties>
</file>