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2" r:id="rId4"/>
    <p:sldId id="263" r:id="rId5"/>
    <p:sldId id="258" r:id="rId6"/>
    <p:sldId id="259" r:id="rId7"/>
    <p:sldId id="260" r:id="rId8"/>
    <p:sldId id="261"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830" autoAdjust="0"/>
  </p:normalViewPr>
  <p:slideViewPr>
    <p:cSldViewPr snapToGrid="0">
      <p:cViewPr varScale="1">
        <p:scale>
          <a:sx n="92" d="100"/>
          <a:sy n="92" d="100"/>
        </p:scale>
        <p:origin x="67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6B9E03-D340-4917-AE30-84FB572A85C6}" type="datetimeFigureOut">
              <a:rPr lang="en-GB" smtClean="0"/>
              <a:t>07/12/2016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E15F76-73CE-4B82-B3C5-AEB3D2F380E8}" type="slidenum">
              <a:rPr lang="en-GB" smtClean="0"/>
              <a:t>‹#›</a:t>
            </a:fld>
            <a:endParaRPr lang="en-GB"/>
          </a:p>
        </p:txBody>
      </p:sp>
    </p:spTree>
    <p:extLst>
      <p:ext uri="{BB962C8B-B14F-4D97-AF65-F5344CB8AC3E}">
        <p14:creationId xmlns:p14="http://schemas.microsoft.com/office/powerpoint/2010/main" val="69865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Ja nav pieejamas</a:t>
            </a:r>
            <a:r>
              <a:rPr lang="lv-LV" baseline="0" dirty="0"/>
              <a:t> krāsas, tad uzdevumu var pildīt apvelkot rokas formu.</a:t>
            </a:r>
            <a:endParaRPr lang="en-GB" dirty="0"/>
          </a:p>
        </p:txBody>
      </p:sp>
      <p:sp>
        <p:nvSpPr>
          <p:cNvPr id="4" name="Slide Number Placeholder 3"/>
          <p:cNvSpPr>
            <a:spLocks noGrp="1"/>
          </p:cNvSpPr>
          <p:nvPr>
            <p:ph type="sldNum" sz="quarter" idx="10"/>
          </p:nvPr>
        </p:nvSpPr>
        <p:spPr/>
        <p:txBody>
          <a:bodyPr/>
          <a:lstStyle/>
          <a:p>
            <a:fld id="{82E15F76-73CE-4B82-B3C5-AEB3D2F380E8}" type="slidenum">
              <a:rPr lang="en-GB" smtClean="0"/>
              <a:t>4</a:t>
            </a:fld>
            <a:endParaRPr lang="en-GB"/>
          </a:p>
        </p:txBody>
      </p:sp>
    </p:spTree>
    <p:extLst>
      <p:ext uri="{BB962C8B-B14F-4D97-AF65-F5344CB8AC3E}">
        <p14:creationId xmlns:p14="http://schemas.microsoft.com/office/powerpoint/2010/main" val="1832707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768BD65-E644-4A1A-AA34-9E2D2CE21E94}" type="datetimeFigureOut">
              <a:rPr lang="en-GB" smtClean="0"/>
              <a:t>07/12/2016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B9E8F6-94D8-4CCC-816E-5D8F8F878A76}" type="slidenum">
              <a:rPr lang="en-GB" smtClean="0"/>
              <a:t>‹#›</a:t>
            </a:fld>
            <a:endParaRPr lang="en-GB"/>
          </a:p>
        </p:txBody>
      </p:sp>
    </p:spTree>
    <p:extLst>
      <p:ext uri="{BB962C8B-B14F-4D97-AF65-F5344CB8AC3E}">
        <p14:creationId xmlns:p14="http://schemas.microsoft.com/office/powerpoint/2010/main" val="746809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768BD65-E644-4A1A-AA34-9E2D2CE21E94}" type="datetimeFigureOut">
              <a:rPr lang="en-GB" smtClean="0"/>
              <a:t>07/12/2016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B9E8F6-94D8-4CCC-816E-5D8F8F878A76}" type="slidenum">
              <a:rPr lang="en-GB" smtClean="0"/>
              <a:t>‹#›</a:t>
            </a:fld>
            <a:endParaRPr lang="en-GB"/>
          </a:p>
        </p:txBody>
      </p:sp>
    </p:spTree>
    <p:extLst>
      <p:ext uri="{BB962C8B-B14F-4D97-AF65-F5344CB8AC3E}">
        <p14:creationId xmlns:p14="http://schemas.microsoft.com/office/powerpoint/2010/main" val="3941103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768BD65-E644-4A1A-AA34-9E2D2CE21E94}" type="datetimeFigureOut">
              <a:rPr lang="en-GB" smtClean="0"/>
              <a:t>07/12/2016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B9E8F6-94D8-4CCC-816E-5D8F8F878A76}" type="slidenum">
              <a:rPr lang="en-GB" smtClean="0"/>
              <a:t>‹#›</a:t>
            </a:fld>
            <a:endParaRPr lang="en-GB"/>
          </a:p>
        </p:txBody>
      </p:sp>
    </p:spTree>
    <p:extLst>
      <p:ext uri="{BB962C8B-B14F-4D97-AF65-F5344CB8AC3E}">
        <p14:creationId xmlns:p14="http://schemas.microsoft.com/office/powerpoint/2010/main" val="3419462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768BD65-E644-4A1A-AA34-9E2D2CE21E94}" type="datetimeFigureOut">
              <a:rPr lang="en-GB" smtClean="0"/>
              <a:t>07/12/2016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B9E8F6-94D8-4CCC-816E-5D8F8F878A76}" type="slidenum">
              <a:rPr lang="en-GB" smtClean="0"/>
              <a:t>‹#›</a:t>
            </a:fld>
            <a:endParaRPr lang="en-GB"/>
          </a:p>
        </p:txBody>
      </p:sp>
    </p:spTree>
    <p:extLst>
      <p:ext uri="{BB962C8B-B14F-4D97-AF65-F5344CB8AC3E}">
        <p14:creationId xmlns:p14="http://schemas.microsoft.com/office/powerpoint/2010/main" val="1646883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68BD65-E644-4A1A-AA34-9E2D2CE21E94}" type="datetimeFigureOut">
              <a:rPr lang="en-GB" smtClean="0"/>
              <a:t>07/12/2016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B9E8F6-94D8-4CCC-816E-5D8F8F878A76}" type="slidenum">
              <a:rPr lang="en-GB" smtClean="0"/>
              <a:t>‹#›</a:t>
            </a:fld>
            <a:endParaRPr lang="en-GB"/>
          </a:p>
        </p:txBody>
      </p:sp>
    </p:spTree>
    <p:extLst>
      <p:ext uri="{BB962C8B-B14F-4D97-AF65-F5344CB8AC3E}">
        <p14:creationId xmlns:p14="http://schemas.microsoft.com/office/powerpoint/2010/main" val="2047669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768BD65-E644-4A1A-AA34-9E2D2CE21E94}" type="datetimeFigureOut">
              <a:rPr lang="en-GB" smtClean="0"/>
              <a:t>07/12/2016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B9E8F6-94D8-4CCC-816E-5D8F8F878A76}" type="slidenum">
              <a:rPr lang="en-GB" smtClean="0"/>
              <a:t>‹#›</a:t>
            </a:fld>
            <a:endParaRPr lang="en-GB"/>
          </a:p>
        </p:txBody>
      </p:sp>
    </p:spTree>
    <p:extLst>
      <p:ext uri="{BB962C8B-B14F-4D97-AF65-F5344CB8AC3E}">
        <p14:creationId xmlns:p14="http://schemas.microsoft.com/office/powerpoint/2010/main" val="2842016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768BD65-E644-4A1A-AA34-9E2D2CE21E94}" type="datetimeFigureOut">
              <a:rPr lang="en-GB" smtClean="0"/>
              <a:t>07/12/2016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2B9E8F6-94D8-4CCC-816E-5D8F8F878A76}" type="slidenum">
              <a:rPr lang="en-GB" smtClean="0"/>
              <a:t>‹#›</a:t>
            </a:fld>
            <a:endParaRPr lang="en-GB"/>
          </a:p>
        </p:txBody>
      </p:sp>
    </p:spTree>
    <p:extLst>
      <p:ext uri="{BB962C8B-B14F-4D97-AF65-F5344CB8AC3E}">
        <p14:creationId xmlns:p14="http://schemas.microsoft.com/office/powerpoint/2010/main" val="2049614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768BD65-E644-4A1A-AA34-9E2D2CE21E94}" type="datetimeFigureOut">
              <a:rPr lang="en-GB" smtClean="0"/>
              <a:t>07/12/2016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2B9E8F6-94D8-4CCC-816E-5D8F8F878A76}" type="slidenum">
              <a:rPr lang="en-GB" smtClean="0"/>
              <a:t>‹#›</a:t>
            </a:fld>
            <a:endParaRPr lang="en-GB"/>
          </a:p>
        </p:txBody>
      </p:sp>
    </p:spTree>
    <p:extLst>
      <p:ext uri="{BB962C8B-B14F-4D97-AF65-F5344CB8AC3E}">
        <p14:creationId xmlns:p14="http://schemas.microsoft.com/office/powerpoint/2010/main" val="10143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8BD65-E644-4A1A-AA34-9E2D2CE21E94}" type="datetimeFigureOut">
              <a:rPr lang="en-GB" smtClean="0"/>
              <a:t>07/12/2016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2B9E8F6-94D8-4CCC-816E-5D8F8F878A76}" type="slidenum">
              <a:rPr lang="en-GB" smtClean="0"/>
              <a:t>‹#›</a:t>
            </a:fld>
            <a:endParaRPr lang="en-GB"/>
          </a:p>
        </p:txBody>
      </p:sp>
    </p:spTree>
    <p:extLst>
      <p:ext uri="{BB962C8B-B14F-4D97-AF65-F5344CB8AC3E}">
        <p14:creationId xmlns:p14="http://schemas.microsoft.com/office/powerpoint/2010/main" val="2027917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768BD65-E644-4A1A-AA34-9E2D2CE21E94}" type="datetimeFigureOut">
              <a:rPr lang="en-GB" smtClean="0"/>
              <a:t>07/12/2016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B9E8F6-94D8-4CCC-816E-5D8F8F878A76}" type="slidenum">
              <a:rPr lang="en-GB" smtClean="0"/>
              <a:t>‹#›</a:t>
            </a:fld>
            <a:endParaRPr lang="en-GB"/>
          </a:p>
        </p:txBody>
      </p:sp>
    </p:spTree>
    <p:extLst>
      <p:ext uri="{BB962C8B-B14F-4D97-AF65-F5344CB8AC3E}">
        <p14:creationId xmlns:p14="http://schemas.microsoft.com/office/powerpoint/2010/main" val="116321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768BD65-E644-4A1A-AA34-9E2D2CE21E94}" type="datetimeFigureOut">
              <a:rPr lang="en-GB" smtClean="0"/>
              <a:t>07/12/2016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B9E8F6-94D8-4CCC-816E-5D8F8F878A76}" type="slidenum">
              <a:rPr lang="en-GB" smtClean="0"/>
              <a:t>‹#›</a:t>
            </a:fld>
            <a:endParaRPr lang="en-GB"/>
          </a:p>
        </p:txBody>
      </p:sp>
    </p:spTree>
    <p:extLst>
      <p:ext uri="{BB962C8B-B14F-4D97-AF65-F5344CB8AC3E}">
        <p14:creationId xmlns:p14="http://schemas.microsoft.com/office/powerpoint/2010/main" val="2124875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68BD65-E644-4A1A-AA34-9E2D2CE21E94}" type="datetimeFigureOut">
              <a:rPr lang="en-GB" smtClean="0"/>
              <a:t>07/12/2016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B9E8F6-94D8-4CCC-816E-5D8F8F878A76}" type="slidenum">
              <a:rPr lang="en-GB" smtClean="0"/>
              <a:t>‹#›</a:t>
            </a:fld>
            <a:endParaRPr lang="en-GB"/>
          </a:p>
        </p:txBody>
      </p:sp>
    </p:spTree>
    <p:extLst>
      <p:ext uri="{BB962C8B-B14F-4D97-AF65-F5344CB8AC3E}">
        <p14:creationId xmlns:p14="http://schemas.microsoft.com/office/powerpoint/2010/main" val="4004368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TextBox 3"/>
          <p:cNvSpPr txBox="1"/>
          <p:nvPr/>
        </p:nvSpPr>
        <p:spPr>
          <a:xfrm>
            <a:off x="1087120" y="2072640"/>
            <a:ext cx="9794240" cy="2308324"/>
          </a:xfrm>
          <a:prstGeom prst="rect">
            <a:avLst/>
          </a:prstGeom>
          <a:noFill/>
        </p:spPr>
        <p:txBody>
          <a:bodyPr wrap="square" rtlCol="0">
            <a:spAutoFit/>
          </a:bodyPr>
          <a:lstStyle/>
          <a:p>
            <a:pPr algn="ctr"/>
            <a:r>
              <a:rPr lang="lv-LV" sz="7200" dirty="0"/>
              <a:t>Kas notiek pēc Jēzus augšāmcelšanās?</a:t>
            </a:r>
            <a:endParaRPr lang="en-GB" sz="7200" dirty="0"/>
          </a:p>
        </p:txBody>
      </p:sp>
    </p:spTree>
    <p:extLst>
      <p:ext uri="{BB962C8B-B14F-4D97-AF65-F5344CB8AC3E}">
        <p14:creationId xmlns:p14="http://schemas.microsoft.com/office/powerpoint/2010/main" val="905269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1254218" y="937548"/>
            <a:ext cx="9730158" cy="5201424"/>
          </a:xfrm>
          <a:prstGeom prst="rect">
            <a:avLst/>
          </a:prstGeom>
          <a:noFill/>
        </p:spPr>
        <p:txBody>
          <a:bodyPr wrap="square" rtlCol="0">
            <a:spAutoFit/>
          </a:bodyPr>
          <a:lstStyle/>
          <a:p>
            <a:r>
              <a:rPr lang="lv-LV" sz="3600" dirty="0"/>
              <a:t>Pēc augšāmcelšanās Jēzus vēl 40 dienas nāca pie mācekļiem, stāstīdams viņiem par Dieva Valstību. </a:t>
            </a:r>
            <a:endParaRPr lang="en-US" sz="3600" dirty="0"/>
          </a:p>
          <a:p>
            <a:endParaRPr lang="en-US" sz="3600" dirty="0"/>
          </a:p>
          <a:p>
            <a:r>
              <a:rPr lang="lv-LV" sz="2800" dirty="0"/>
              <a:t>Viņa ķermenis bija pārvērties, tā bija cilvēka miesa, bet ar spējam izgaist un no jauna parādīties, ēst un dzert.</a:t>
            </a:r>
            <a:endParaRPr lang="en-US" sz="2800" dirty="0"/>
          </a:p>
          <a:p>
            <a:endParaRPr lang="en-US" sz="2800" dirty="0"/>
          </a:p>
          <a:p>
            <a:endParaRPr lang="lv-LV" sz="2800" dirty="0"/>
          </a:p>
          <a:p>
            <a:r>
              <a:rPr lang="lv-LV" sz="2800" dirty="0"/>
              <a:t>Jēzus tiem sacīja, ka Dieva Valstība ir mūsos pašos, kas nozīmē katram, kurš ir kristīts Jēzus Kristus vārdā ir Dieva vadība.</a:t>
            </a:r>
            <a:br>
              <a:rPr lang="lv-LV" sz="2800" dirty="0"/>
            </a:br>
            <a:r>
              <a:rPr lang="lv-LV" sz="2800" dirty="0"/>
              <a:t/>
            </a:r>
            <a:br>
              <a:rPr lang="lv-LV" sz="2800" dirty="0"/>
            </a:br>
            <a:endParaRPr lang="en-GB" sz="2800" dirty="0"/>
          </a:p>
        </p:txBody>
      </p:sp>
    </p:spTree>
    <p:extLst>
      <p:ext uri="{BB962C8B-B14F-4D97-AF65-F5344CB8AC3E}">
        <p14:creationId xmlns:p14="http://schemas.microsoft.com/office/powerpoint/2010/main" val="730200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1435261" y="104171"/>
            <a:ext cx="9896354" cy="6555641"/>
          </a:xfrm>
          <a:prstGeom prst="rect">
            <a:avLst/>
          </a:prstGeom>
          <a:noFill/>
        </p:spPr>
        <p:txBody>
          <a:bodyPr wrap="square" rtlCol="0">
            <a:spAutoFit/>
          </a:bodyPr>
          <a:lstStyle/>
          <a:p>
            <a:r>
              <a:rPr lang="lv-LV" sz="2800" dirty="0"/>
              <a:t>Pēc šīm 40 dienām,</a:t>
            </a:r>
            <a:r>
              <a:rPr lang="lv-LV" sz="3600" dirty="0"/>
              <a:t> Jēzus Kristus mācekļu acu priekšā pacēlās debesīs</a:t>
            </a:r>
            <a:r>
              <a:rPr lang="lv-LV" sz="2800" dirty="0"/>
              <a:t>, un mākonis aizsedza viņu skatienam. </a:t>
            </a:r>
            <a:endParaRPr lang="en-US" sz="2800" dirty="0"/>
          </a:p>
          <a:p>
            <a:endParaRPr lang="lv-LV" sz="2800" dirty="0"/>
          </a:p>
          <a:p>
            <a:r>
              <a:rPr lang="lv-LV" sz="2800" dirty="0"/>
              <a:t>Vēl pēc 10 dienām visi 12 Jēzus mācekļi sanāca vietā, kurā viņi tikās pēdējā dienā ar Jēzu pirms krustā sišanas.</a:t>
            </a:r>
            <a:endParaRPr lang="en-US" sz="2800" dirty="0"/>
          </a:p>
          <a:p>
            <a:endParaRPr lang="en-US" sz="2800" dirty="0"/>
          </a:p>
          <a:p>
            <a:r>
              <a:rPr lang="lv-LV" sz="2800" dirty="0"/>
              <a:t>Piepeši debesīs atskanēja rūkoņa it kā tur plosītos vētra, un šī skaņa piepildīja namu, kurā viņi atradās. Pēc tam parādījās liesmu mēles, kas sadalījās un nolaidās uz katru no viņiem. </a:t>
            </a:r>
            <a:r>
              <a:rPr lang="lv-LV" sz="3600" dirty="0"/>
              <a:t>Viņi visi tika piepildīti ar Svēto Garu. </a:t>
            </a:r>
            <a:endParaRPr lang="en-US" sz="3600" dirty="0"/>
          </a:p>
          <a:p>
            <a:endParaRPr lang="en-US" sz="3600" dirty="0"/>
          </a:p>
          <a:p>
            <a:r>
              <a:rPr lang="lv-LV" sz="3600" dirty="0"/>
              <a:t>Svētais Gars ir mūsu </a:t>
            </a:r>
            <a:r>
              <a:rPr lang="lv-LV" sz="3600" dirty="0" smtClean="0"/>
              <a:t>aizstāvis</a:t>
            </a:r>
            <a:r>
              <a:rPr lang="lv-LV" sz="3600" dirty="0"/>
              <a:t>, kas tiek sūtīts Jēzus Kristus vietā uz zemes.</a:t>
            </a:r>
            <a:endParaRPr lang="en-GB" sz="3600" dirty="0"/>
          </a:p>
        </p:txBody>
      </p:sp>
    </p:spTree>
    <p:extLst>
      <p:ext uri="{BB962C8B-B14F-4D97-AF65-F5344CB8AC3E}">
        <p14:creationId xmlns:p14="http://schemas.microsoft.com/office/powerpoint/2010/main" val="3612088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77000"/>
            <a:lum/>
          </a:blip>
          <a:srcRect/>
          <a:stretch>
            <a:fillRect t="-9000" b="-9000"/>
          </a:stretch>
        </a:blipFill>
        <a:effectLst/>
      </p:bgPr>
    </p:bg>
    <p:spTree>
      <p:nvGrpSpPr>
        <p:cNvPr id="1" name=""/>
        <p:cNvGrpSpPr/>
        <p:nvPr/>
      </p:nvGrpSpPr>
      <p:grpSpPr>
        <a:xfrm>
          <a:off x="0" y="0"/>
          <a:ext cx="0" cy="0"/>
          <a:chOff x="0" y="0"/>
          <a:chExt cx="0" cy="0"/>
        </a:xfrm>
      </p:grpSpPr>
      <p:sp>
        <p:nvSpPr>
          <p:cNvPr id="2" name="TextBox 1"/>
          <p:cNvSpPr txBox="1"/>
          <p:nvPr/>
        </p:nvSpPr>
        <p:spPr>
          <a:xfrm>
            <a:off x="5590573" y="486137"/>
            <a:ext cx="6123007" cy="4524315"/>
          </a:xfrm>
          <a:prstGeom prst="rect">
            <a:avLst/>
          </a:prstGeom>
          <a:noFill/>
          <a:ln>
            <a:solidFill>
              <a:schemeClr val="tx2">
                <a:lumMod val="60000"/>
                <a:lumOff val="40000"/>
              </a:schemeClr>
            </a:solidFill>
          </a:ln>
          <a:effectLst>
            <a:outerShdw blurRad="63500" sx="102000" sy="102000" algn="ctr" rotWithShape="0">
              <a:prstClr val="black">
                <a:alpha val="40000"/>
              </a:prstClr>
            </a:outerShdw>
          </a:effectLst>
          <a:scene3d>
            <a:camera prst="isometricOffAxis2Left"/>
            <a:lightRig rig="threePt" dir="t"/>
          </a:scene3d>
        </p:spPr>
        <p:txBody>
          <a:bodyPr wrap="square" rtlCol="0">
            <a:spAutoFit/>
            <a:scene3d>
              <a:camera prst="isometricOffAxis2Left"/>
              <a:lightRig rig="threePt" dir="t"/>
            </a:scene3d>
            <a:sp3d extrusionH="57150">
              <a:bevelT w="38100" h="38100" prst="slope"/>
            </a:sp3d>
          </a:bodyPr>
          <a:lstStyle/>
          <a:p>
            <a:r>
              <a:rPr lang="en-US" sz="3600" dirty="0">
                <a:effectLst>
                  <a:outerShdw blurRad="38100" dist="38100" dir="2700000" algn="tl">
                    <a:srgbClr val="000000">
                      <a:alpha val="43137"/>
                    </a:srgbClr>
                  </a:outerShdw>
                </a:effectLst>
              </a:rPr>
              <a:t>Pa</a:t>
            </a:r>
            <a:r>
              <a:rPr lang="lv-LV" sz="3600" dirty="0">
                <a:effectLst>
                  <a:outerShdw blurRad="38100" dist="38100" dir="2700000" algn="tl">
                    <a:srgbClr val="000000">
                      <a:alpha val="43137"/>
                    </a:srgbClr>
                  </a:outerShdw>
                </a:effectLst>
              </a:rPr>
              <a:t>ņem baltu lapu, uzraksti augšpusē ‘</a:t>
            </a:r>
            <a:r>
              <a:rPr lang="lv-LV" sz="3600" dirty="0" smtClean="0">
                <a:effectLst>
                  <a:outerShdw blurRad="38100" dist="38100" dir="2700000" algn="tl">
                    <a:srgbClr val="000000">
                      <a:alpha val="43137"/>
                    </a:srgbClr>
                  </a:outerShdw>
                </a:effectLst>
              </a:rPr>
              <a:t>’</a:t>
            </a:r>
            <a:r>
              <a:rPr lang="lv-LV" sz="3600" dirty="0" err="1" smtClean="0">
                <a:effectLst>
                  <a:outerShdw blurRad="38100" dist="38100" dir="2700000" algn="tl">
                    <a:srgbClr val="000000">
                      <a:alpha val="43137"/>
                    </a:srgbClr>
                  </a:outerShdw>
                </a:effectLst>
              </a:rPr>
              <a:t>Tavas(Jēzus</a:t>
            </a:r>
            <a:r>
              <a:rPr lang="lv-LV" sz="3600" dirty="0">
                <a:effectLst>
                  <a:outerShdw blurRad="38100" dist="38100" dir="2700000" algn="tl">
                    <a:srgbClr val="000000">
                      <a:alpha val="43137"/>
                    </a:srgbClr>
                  </a:outerShdw>
                </a:effectLst>
              </a:rPr>
              <a:t>) rokas palīdzēja citiem, tātad arī manas to var!’’ Nokrāso savu roku ar baltu krāsu un uzliec uz papīra. Vari izdaiļot savu roku tā, kā šķiet vispareizāk, kā tava roka spēj palīdzēt.</a:t>
            </a:r>
            <a:endParaRPr lang="en-GB"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38279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1198880" y="2672080"/>
            <a:ext cx="8981440" cy="1200329"/>
          </a:xfrm>
          <a:prstGeom prst="rect">
            <a:avLst/>
          </a:prstGeom>
          <a:noFill/>
        </p:spPr>
        <p:txBody>
          <a:bodyPr wrap="square" rtlCol="0">
            <a:spAutoFit/>
          </a:bodyPr>
          <a:lstStyle/>
          <a:p>
            <a:pPr algn="ctr"/>
            <a:r>
              <a:rPr lang="lv-LV" sz="7200" dirty="0"/>
              <a:t>Apustuļi</a:t>
            </a:r>
            <a:endParaRPr lang="en-GB" sz="7200" dirty="0"/>
          </a:p>
        </p:txBody>
      </p:sp>
    </p:spTree>
    <p:extLst>
      <p:ext uri="{BB962C8B-B14F-4D97-AF65-F5344CB8AC3E}">
        <p14:creationId xmlns:p14="http://schemas.microsoft.com/office/powerpoint/2010/main" val="2257831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531629" y="297712"/>
            <a:ext cx="11472530" cy="5755422"/>
          </a:xfrm>
          <a:prstGeom prst="rect">
            <a:avLst/>
          </a:prstGeom>
          <a:noFill/>
        </p:spPr>
        <p:txBody>
          <a:bodyPr wrap="square" rtlCol="0">
            <a:spAutoFit/>
          </a:bodyPr>
          <a:lstStyle/>
          <a:p>
            <a:r>
              <a:rPr lang="lv-LV" sz="2800" dirty="0"/>
              <a:t>Jēzus sev izvēlējās 12 mācekļus, kuriem iemācīt, kas ir Dieva valstība. Viņš gan stāstīja, gan rādīja kā Dievs darbojas pie cilvēkiem. </a:t>
            </a:r>
          </a:p>
          <a:p>
            <a:endParaRPr lang="en-US" sz="2800" dirty="0"/>
          </a:p>
          <a:p>
            <a:endParaRPr lang="en-US" sz="2800" dirty="0"/>
          </a:p>
          <a:p>
            <a:r>
              <a:rPr lang="lv-LV" sz="3600" dirty="0"/>
              <a:t>Jēzus darīja lielus darbus dziedinot cilvēkus un parādot Dieva brīnumaino spēku</a:t>
            </a:r>
            <a:r>
              <a:rPr lang="lv-LV" sz="2800" dirty="0"/>
              <a:t>, valdot dabas parādības. Viņš apsauca vēju un nomierināja jūras viļņus. Mācekļi to visu redzēja, jo </a:t>
            </a:r>
            <a:r>
              <a:rPr lang="lv-LV" sz="3600" dirty="0"/>
              <a:t>visu laiku bija kopā ar Jēzu</a:t>
            </a:r>
            <a:r>
              <a:rPr lang="lv-LV" sz="2800" dirty="0"/>
              <a:t>.</a:t>
            </a:r>
          </a:p>
          <a:p>
            <a:endParaRPr lang="lv-LV" sz="2800" dirty="0"/>
          </a:p>
          <a:p>
            <a:endParaRPr lang="en-US" sz="2800" dirty="0"/>
          </a:p>
          <a:p>
            <a:r>
              <a:rPr lang="lv-LV" sz="2800" dirty="0"/>
              <a:t>Pēc Jēzus atgriešanās debesīs pie Dieva sava Tēva, mācekļi to stāstīja visiem cilvēkiem un viņus sāka saukt par apustuļiem. </a:t>
            </a:r>
            <a:endParaRPr lang="en-GB" sz="2800" dirty="0"/>
          </a:p>
        </p:txBody>
      </p:sp>
    </p:spTree>
    <p:extLst>
      <p:ext uri="{BB962C8B-B14F-4D97-AF65-F5344CB8AC3E}">
        <p14:creationId xmlns:p14="http://schemas.microsoft.com/office/powerpoint/2010/main" val="454341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2392325" y="2594344"/>
            <a:ext cx="9579935" cy="1200329"/>
          </a:xfrm>
          <a:prstGeom prst="rect">
            <a:avLst/>
          </a:prstGeom>
          <a:noFill/>
        </p:spPr>
        <p:txBody>
          <a:bodyPr wrap="square" rtlCol="0">
            <a:spAutoFit/>
          </a:bodyPr>
          <a:lstStyle/>
          <a:p>
            <a:r>
              <a:rPr lang="en-US" sz="7200" dirty="0" err="1"/>
              <a:t>Apustu</a:t>
            </a:r>
            <a:r>
              <a:rPr lang="lv-LV" sz="7200" dirty="0" err="1"/>
              <a:t>ļi</a:t>
            </a:r>
            <a:r>
              <a:rPr lang="lv-LV" sz="7200" dirty="0"/>
              <a:t> un pravieši</a:t>
            </a:r>
            <a:endParaRPr lang="en-GB" sz="7200" dirty="0"/>
          </a:p>
        </p:txBody>
      </p:sp>
    </p:spTree>
    <p:extLst>
      <p:ext uri="{BB962C8B-B14F-4D97-AF65-F5344CB8AC3E}">
        <p14:creationId xmlns:p14="http://schemas.microsoft.com/office/powerpoint/2010/main" val="1904836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350875" y="489097"/>
            <a:ext cx="11504428" cy="5755422"/>
          </a:xfrm>
          <a:prstGeom prst="rect">
            <a:avLst/>
          </a:prstGeom>
          <a:noFill/>
        </p:spPr>
        <p:txBody>
          <a:bodyPr wrap="square" rtlCol="0">
            <a:spAutoFit/>
          </a:bodyPr>
          <a:lstStyle/>
          <a:p>
            <a:r>
              <a:rPr lang="lv-LV" sz="3600" dirty="0"/>
              <a:t>Apustuļi stāstīja to, ko paši bija redzējuši un piedzīvojuši. Jēzus </a:t>
            </a:r>
            <a:r>
              <a:rPr lang="lv-LV" sz="2800" dirty="0"/>
              <a:t>darbus, kuros paši savām acīm bija noraudzījušies.</a:t>
            </a:r>
          </a:p>
          <a:p>
            <a:endParaRPr lang="lv-LV" sz="2800" dirty="0"/>
          </a:p>
          <a:p>
            <a:endParaRPr lang="lv-LV" sz="2800" dirty="0"/>
          </a:p>
          <a:p>
            <a:endParaRPr lang="lv-LV" sz="2800" dirty="0"/>
          </a:p>
          <a:p>
            <a:r>
              <a:rPr lang="lv-LV" sz="2800" dirty="0"/>
              <a:t> Savukārt, </a:t>
            </a:r>
            <a:r>
              <a:rPr lang="lv-LV" sz="3600" dirty="0"/>
              <a:t>pravieši ir Dieva izredzēti cilvēki tautas pamācīšanai un brīdināšanai nedarīt ļaunu</a:t>
            </a:r>
            <a:r>
              <a:rPr lang="lv-LV" sz="2800" dirty="0"/>
              <a:t>. </a:t>
            </a:r>
          </a:p>
          <a:p>
            <a:endParaRPr lang="lv-LV" sz="2800" dirty="0"/>
          </a:p>
          <a:p>
            <a:endParaRPr lang="lv-LV" sz="2800" dirty="0"/>
          </a:p>
          <a:p>
            <a:endParaRPr lang="lv-LV" sz="2800" dirty="0"/>
          </a:p>
          <a:p>
            <a:r>
              <a:rPr lang="lv-LV" sz="2800" dirty="0"/>
              <a:t>Dievs praviešiem saka priekšā ko runāt. Apustuļi runāja, ko Jēzus Kristu bija iemācījis.</a:t>
            </a:r>
            <a:endParaRPr lang="en-GB" sz="2800" dirty="0"/>
          </a:p>
        </p:txBody>
      </p:sp>
    </p:spTree>
    <p:extLst>
      <p:ext uri="{BB962C8B-B14F-4D97-AF65-F5344CB8AC3E}">
        <p14:creationId xmlns:p14="http://schemas.microsoft.com/office/powerpoint/2010/main" val="532577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96769" y="2581154"/>
            <a:ext cx="3032568" cy="3108543"/>
          </a:xfrm>
          <a:prstGeom prst="rect">
            <a:avLst/>
          </a:prstGeom>
          <a:noFill/>
        </p:spPr>
        <p:txBody>
          <a:bodyPr wrap="square" rtlCol="0">
            <a:spAutoFit/>
          </a:bodyPr>
          <a:lstStyle/>
          <a:p>
            <a:r>
              <a:rPr lang="lv-LV" sz="2800" b="1" dirty="0"/>
              <a:t>Pastāsti kādam draugam vai tuviniekam par savām zināšanām un Jēzus Kristus ciešanām mūsu grēku dēļ!</a:t>
            </a:r>
            <a:endParaRPr lang="en-GB" sz="2800" b="1" dirty="0"/>
          </a:p>
        </p:txBody>
      </p:sp>
    </p:spTree>
    <p:extLst>
      <p:ext uri="{BB962C8B-B14F-4D97-AF65-F5344CB8AC3E}">
        <p14:creationId xmlns:p14="http://schemas.microsoft.com/office/powerpoint/2010/main" val="12748407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387</Words>
  <Application>Microsoft Office PowerPoint</Application>
  <PresentationFormat>Widescreen</PresentationFormat>
  <Paragraphs>36</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Klinta Kasarenoka</dc:creator>
  <cp:lastModifiedBy>Anda Kasarenoka</cp:lastModifiedBy>
  <cp:revision>10</cp:revision>
  <dcterms:created xsi:type="dcterms:W3CDTF">2016-12-05T18:38:07Z</dcterms:created>
  <dcterms:modified xsi:type="dcterms:W3CDTF">2016-12-07T06:29:21Z</dcterms:modified>
</cp:coreProperties>
</file>